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80" r:id="rId19"/>
    <p:sldId id="282" r:id="rId20"/>
    <p:sldId id="281" r:id="rId2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A5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D2DCE07A-0BA1-4ED3-9B70-6A32BFF41658}">
  <a:tblStyle styleId="{D2DCE07A-0BA1-4ED3-9B70-6A32BFF41658}"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7" d="100"/>
          <a:sy n="97" d="100"/>
        </p:scale>
        <p:origin x="274" y="7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SLIDES_API84172639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SLIDES_API84172639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
              <a:t>本日は「日本の水産業と知財戦略」について解説します。カキの大量死という衝撃的なニュースと、シャインマスカットの苦い教訓。この2つを繋ぐ「知財」というキーワードから、日本の水産業が目指すべき未来の姿を読み解いていきます。</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SLIDES_API841726390_10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SLIDES_API84172639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
              <a:t>水産庁の戦略は、明確な階層構造（親と子）になっています。頂点にあるのが「養殖業成長産業化総合戦略」。これは水産業を「稼げる産業」に変えるための攻めのビジョンです。その手段として「マーケットインへの転換」があり、一番下でそれらを支えているのが2つの「守り」のガイドラインです。産業化して価値が出るからこそ、強固な守りの基盤が必要になるのです。</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SLIDES_API841726390_12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 name="Google Shape;190;SLIDES_API841726390_1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
              <a:t>2つのガイドラインの最大の違いは、「公開するか、隠すか」です。新品種（モノ）は、販売すれば構造がバレてしまうため、特許や品種登録で権利化し、あえて公開する「オープン戦略」をとります。一方、餌の配合や温度管理といった現場のノウハウ（情報）は、特許を出さずに社外秘として徹底的に隠す「クローズ戦略」をとります。アクセス権限管理や引き抜き対策など、情報の管理体制そのものが競争力になります。</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SLIDES_API841726390_14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0" name="Google Shape;210;SLIDES_API841726390_1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
              <a:t>では、実際に現場ではどのようなイノベーションが生まれ、権利化されているのでしょうか。</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SLIDES_API841726390_1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SLIDES_API841726390_1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
              <a:t>まずIoT・機械分野です。ウナギの養殖コストを劇的に下げる「量産水槽」が特許化されています。従来の高価な素材ではなくFRP製を採用し、水流制御技術を組み合わせることで、1尾あたりの生産コストを約20分の1（1800円程度）まで削減可能と試算されています。これは単なる容器ではなく、自動給餌などを見据えた「装置」として特許（特許第7606689号）が取得されています。</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SLIDES_API841726390_1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1" name="Google Shape;241;SLIDES_API841726390_1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
              <a:t>次に飼料と養殖方法です。ウナギ用飼料では、「水の中では形を保ち（食べやすい）、掃除の水圧では壊れる（詰まらない）」という、相反する性質を両立させた粘性調整技術が開発されました。また、養殖方法では「カキとアオサのハイブリッド養殖」が登場。カキが出すCO2とアンモニアをアオサが吸収して育ち、アオサが出す酸素をカキが吸う。互いの排泄物を資源に変える、SDGs時代の循環型システムです。</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SLIDES_API841726390_19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SLIDES_API841726390_1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
              <a:t>最後に、これら個別の権利をどう組み合わせ、製品全体を守るのか。その全体像を解説します。</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SLIDES_API841726390_2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2" name="Google Shape;272;SLIDES_API841726390_2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
              <a:t>スマート水産業の代表格「自動給餌システム」を例に見ると、知財の地図はこうなります。「技術」は特許で守り、「データ・ノウハウ」は営業秘密で隠す。「デザイン」は意匠権で模倣を防ぎ、「ブランド」は商標権や地理的表示(GI)で守る。一つの製品を、技術（青）、デザイン（赤）、ブランド（緑）の3方向から多角的に保護する。これが最強の防壁「知財ミックス」です。</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SLIDES_API841726390_2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5" name="Google Shape;285;SLIDES_API841726390_2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
              <a:t>重要なのは、「作ったから大丈夫」ではないということです。技術は特許と秘密で使い分ける（オープン＆クローズ）。そして、登録が必要な権利（特許、意匠、商標）は、自ら動いて出願しなければ一切発生しません。「技術開発」と「知財活動」。この両輪が回って初めて、日本発のイノベーションは守られるのです。</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a:extLst>
            <a:ext uri="{FF2B5EF4-FFF2-40B4-BE49-F238E27FC236}">
              <a16:creationId xmlns:a16="http://schemas.microsoft.com/office/drawing/2014/main" id="{CAD1925B-6BF0-3A7E-5A00-C469872D287A}"/>
            </a:ext>
          </a:extLst>
        </p:cNvPr>
        <p:cNvGrpSpPr/>
        <p:nvPr/>
      </p:nvGrpSpPr>
      <p:grpSpPr>
        <a:xfrm>
          <a:off x="0" y="0"/>
          <a:ext cx="0" cy="0"/>
          <a:chOff x="0" y="0"/>
          <a:chExt cx="0" cy="0"/>
        </a:xfrm>
      </p:grpSpPr>
      <p:sp>
        <p:nvSpPr>
          <p:cNvPr id="330" name="Google Shape;330;SLIDES_API2108914650_257:notes">
            <a:extLst>
              <a:ext uri="{FF2B5EF4-FFF2-40B4-BE49-F238E27FC236}">
                <a16:creationId xmlns:a16="http://schemas.microsoft.com/office/drawing/2014/main" id="{48BC8B06-D99C-4439-D68F-C14ADDFC5A8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1" name="Google Shape;331;SLIDES_API2108914650_257:notes">
            <a:extLst>
              <a:ext uri="{FF2B5EF4-FFF2-40B4-BE49-F238E27FC236}">
                <a16:creationId xmlns:a16="http://schemas.microsoft.com/office/drawing/2014/main" id="{A2C96E35-3C50-513D-6DEB-BC09E8410C4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
              <a:t>結論として、キャラクタービジネスにおける知財戦略に、唯一の絶対的な正解はありません。</a:t>
            </a:r>
            <a:endParaRPr/>
          </a:p>
          <a:p>
            <a:pPr marL="0" lvl="0" indent="0" algn="l" rtl="0">
              <a:spcBef>
                <a:spcPts val="0"/>
              </a:spcBef>
              <a:spcAft>
                <a:spcPts val="0"/>
              </a:spcAft>
              <a:buNone/>
            </a:pPr>
            <a:r>
              <a:rPr lang="ja"/>
              <a:t>Suicaのように、作家の既存作品の魅力を最大限に活かし、リスペクトと共にブランドを育てる戦略もあれば、イソジンのように、過去のトラブルを教訓に、自社で権利を完全にコントロールする戦略もあります。</a:t>
            </a:r>
            <a:endParaRPr/>
          </a:p>
          <a:p>
            <a:pPr marL="0" lvl="0" indent="0" algn="l" rtl="0">
              <a:spcBef>
                <a:spcPts val="0"/>
              </a:spcBef>
              <a:spcAft>
                <a:spcPts val="0"/>
              </a:spcAft>
              <a:buNone/>
            </a:pPr>
            <a:r>
              <a:rPr lang="ja"/>
              <a:t>今回のSuicaペンギンの卒業は、ファンとしては非常に寂しいものですが、ビジネスの視点で見れば、権利関係を整理し、次の25年を見据えた「自立への一歩」と捉えることができるのではないでしょうか。</a:t>
            </a:r>
            <a:endParaRPr/>
          </a:p>
        </p:txBody>
      </p:sp>
    </p:spTree>
    <p:extLst>
      <p:ext uri="{BB962C8B-B14F-4D97-AF65-F5344CB8AC3E}">
        <p14:creationId xmlns:p14="http://schemas.microsoft.com/office/powerpoint/2010/main" val="15735555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a:extLst>
            <a:ext uri="{FF2B5EF4-FFF2-40B4-BE49-F238E27FC236}">
              <a16:creationId xmlns:a16="http://schemas.microsoft.com/office/drawing/2014/main" id="{0D34B036-114E-E71C-3FF0-29F4AEC3B4F2}"/>
            </a:ext>
          </a:extLst>
        </p:cNvPr>
        <p:cNvGrpSpPr/>
        <p:nvPr/>
      </p:nvGrpSpPr>
      <p:grpSpPr>
        <a:xfrm>
          <a:off x="0" y="0"/>
          <a:ext cx="0" cy="0"/>
          <a:chOff x="0" y="0"/>
          <a:chExt cx="0" cy="0"/>
        </a:xfrm>
      </p:grpSpPr>
      <p:sp>
        <p:nvSpPr>
          <p:cNvPr id="330" name="Google Shape;330;SLIDES_API2108914650_257:notes">
            <a:extLst>
              <a:ext uri="{FF2B5EF4-FFF2-40B4-BE49-F238E27FC236}">
                <a16:creationId xmlns:a16="http://schemas.microsoft.com/office/drawing/2014/main" id="{FF997469-F7EC-C228-6B21-F3F666209BE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1" name="Google Shape;331;SLIDES_API2108914650_257:notes">
            <a:extLst>
              <a:ext uri="{FF2B5EF4-FFF2-40B4-BE49-F238E27FC236}">
                <a16:creationId xmlns:a16="http://schemas.microsoft.com/office/drawing/2014/main" id="{C2E252E8-8A5C-D3C9-5A38-AA1DFB73716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
              <a:t>結論として、キャラクタービジネスにおける知財戦略に、唯一の絶対的な正解はありません。</a:t>
            </a:r>
            <a:endParaRPr/>
          </a:p>
          <a:p>
            <a:pPr marL="0" lvl="0" indent="0" algn="l" rtl="0">
              <a:spcBef>
                <a:spcPts val="0"/>
              </a:spcBef>
              <a:spcAft>
                <a:spcPts val="0"/>
              </a:spcAft>
              <a:buNone/>
            </a:pPr>
            <a:r>
              <a:rPr lang="ja"/>
              <a:t>Suicaのように、作家の既存作品の魅力を最大限に活かし、リスペクトと共にブランドを育てる戦略もあれば、イソジンのように、過去のトラブルを教訓に、自社で権利を完全にコントロールする戦略もあります。</a:t>
            </a:r>
            <a:endParaRPr/>
          </a:p>
          <a:p>
            <a:pPr marL="0" lvl="0" indent="0" algn="l" rtl="0">
              <a:spcBef>
                <a:spcPts val="0"/>
              </a:spcBef>
              <a:spcAft>
                <a:spcPts val="0"/>
              </a:spcAft>
              <a:buNone/>
            </a:pPr>
            <a:r>
              <a:rPr lang="ja"/>
              <a:t>今回のSuicaペンギンの卒業は、ファンとしては非常に寂しいものですが、ビジネスの視点で見れば、権利関係を整理し、次の25年を見据えた「自立への一歩」と捉えることができるのではないでしょうか。</a:t>
            </a:r>
            <a:endParaRPr/>
          </a:p>
        </p:txBody>
      </p:sp>
    </p:spTree>
    <p:extLst>
      <p:ext uri="{BB962C8B-B14F-4D97-AF65-F5344CB8AC3E}">
        <p14:creationId xmlns:p14="http://schemas.microsoft.com/office/powerpoint/2010/main" val="980854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SLIDES_API84172639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SLIDES_API84172639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
              <a:t>本日の構成です。まず瀬戸内海で起きている「災害級」の事態から現状を把握し、なぜ今「技術」への転換が必要なのかを共有します。次に、過去のシャインマスカット事例から「守り」の鉄則を学び、国の戦略、具体的な特許事例、そして最後にそれらを統合した知財戦略の全体像についてお話しします。</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a:extLst>
            <a:ext uri="{FF2B5EF4-FFF2-40B4-BE49-F238E27FC236}">
              <a16:creationId xmlns:a16="http://schemas.microsoft.com/office/drawing/2014/main" id="{B4C885C7-385F-AD57-1590-109FB6970F38}"/>
            </a:ext>
          </a:extLst>
        </p:cNvPr>
        <p:cNvGrpSpPr/>
        <p:nvPr/>
      </p:nvGrpSpPr>
      <p:grpSpPr>
        <a:xfrm>
          <a:off x="0" y="0"/>
          <a:ext cx="0" cy="0"/>
          <a:chOff x="0" y="0"/>
          <a:chExt cx="0" cy="0"/>
        </a:xfrm>
      </p:grpSpPr>
      <p:sp>
        <p:nvSpPr>
          <p:cNvPr id="330" name="Google Shape;330;SLIDES_API2108914650_257:notes">
            <a:extLst>
              <a:ext uri="{FF2B5EF4-FFF2-40B4-BE49-F238E27FC236}">
                <a16:creationId xmlns:a16="http://schemas.microsoft.com/office/drawing/2014/main" id="{415088DC-70D6-6537-CD7D-3F9AAAE644A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1" name="Google Shape;331;SLIDES_API2108914650_257:notes">
            <a:extLst>
              <a:ext uri="{FF2B5EF4-FFF2-40B4-BE49-F238E27FC236}">
                <a16:creationId xmlns:a16="http://schemas.microsoft.com/office/drawing/2014/main" id="{2BA05629-C4D2-90A7-BE3B-919B57B9318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
              <a:t>結論として、キャラクタービジネスにおける知財戦略に、唯一の絶対的な正解はありません。</a:t>
            </a:r>
            <a:endParaRPr/>
          </a:p>
          <a:p>
            <a:pPr marL="0" lvl="0" indent="0" algn="l" rtl="0">
              <a:spcBef>
                <a:spcPts val="0"/>
              </a:spcBef>
              <a:spcAft>
                <a:spcPts val="0"/>
              </a:spcAft>
              <a:buNone/>
            </a:pPr>
            <a:r>
              <a:rPr lang="ja"/>
              <a:t>Suicaのように、作家の既存作品の魅力を最大限に活かし、リスペクトと共にブランドを育てる戦略もあれば、イソジンのように、過去のトラブルを教訓に、自社で権利を完全にコントロールする戦略もあります。</a:t>
            </a:r>
            <a:endParaRPr/>
          </a:p>
          <a:p>
            <a:pPr marL="0" lvl="0" indent="0" algn="l" rtl="0">
              <a:spcBef>
                <a:spcPts val="0"/>
              </a:spcBef>
              <a:spcAft>
                <a:spcPts val="0"/>
              </a:spcAft>
              <a:buNone/>
            </a:pPr>
            <a:r>
              <a:rPr lang="ja"/>
              <a:t>今回のSuicaペンギンの卒業は、ファンとしては非常に寂しいものですが、ビジネスの視点で見れば、権利関係を整理し、次の25年を見据えた「自立への一歩」と捉えることができるのではないでしょうか。</a:t>
            </a:r>
            <a:endParaRPr/>
          </a:p>
        </p:txBody>
      </p:sp>
    </p:spTree>
    <p:extLst>
      <p:ext uri="{BB962C8B-B14F-4D97-AF65-F5344CB8AC3E}">
        <p14:creationId xmlns:p14="http://schemas.microsoft.com/office/powerpoint/2010/main" val="3898184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SLIDES_API841726390_2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SLIDES_API84172639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
              <a:t>まずは、私たちの食卓に迫る危機、現状と課題についてです。</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SLIDES_API84172639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SLIDES_API84172639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
              <a:t>2025年11月、衝撃的なニュースが報じられました。国内生産量の約8割を占める瀬戸内海で、養殖カキがかつてない規模で「大量死」しています。一部地域では6〜9割が死滅するという、まさに「災害級」の事態です。気候変動により、「いつもの場所で、いつもの魚が獲れない」ことが常態化しつつあり、「秋なのにサンマが高級魚で食卓に並ばない」といった寂しい未来が現実味を帯びています。</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SLIDES_API841726390_4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SLIDES_API84172639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
              <a:t>この危機に対し、水産業界は大きな転換を迫られています。これまでの「良いものを作れば（獲れば）売れるはず」という「プロダクトアウト（自然任せの漁業）」から、消費者が求める魚を計画的に生産する「マーケットイン（技術で管理する養殖業）」への移行です。「いつも通っているスーパーにお目当ての魚がない」という事態を避けるため、品種改良や生産技術の開発が急ピッチで進められています。</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SLIDES_API841726390_6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SLIDES_API84172639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
              <a:t>しかし、新しい技術を作るだけでは不十分です。ここで、農業界の痛烈な教訓を振り返ります。</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SLIDES_API841726390_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SLIDES_API841726390_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
              <a:t>シャインマスカットが海外で勝手に栽培されている問題。これは「盗まれた」という側面ばかり強調されますが、知財視点では「日本側が海外での権利登録を期限内に行わなかった」という明確な「戦略の失敗」がありました。その結果、中国や韓国の事業者に「合法的」に権利を確保されてしまったのです。「良いものを作れば売れる」ではなく、「作った瞬間に世界で権利化しなければ、市場そのものを奪われる」。これが現代のルールです。</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SLIDES_API841726390_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SLIDES_API841726390_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
              <a:t>なぜ「日本で登録した」だけではダメなのでしょうか。知財には「属地主義」という大原則があり、日本の権利は海外には及びません。さらに恐ろしいのが「時間の壁」です。国内で販売を開始し、公知となった瞬間から、海外で権利を主張できる期間（優先権期間など）のカウントダウンが始まります。これを過ぎると、「すでに世の中にある品種」とみなされ、登録できなくなります。スピード感を持てるかどうかが、ブランドを守る分かれ道なのです。</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SLIDES_API841726390_9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SLIDES_API841726390_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ja"/>
              <a:t>この教訓を活かし、国は水産業において「攻め」と「守り」をセットにした戦略を推進しています。</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ja"/>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8" Type="http://schemas.openxmlformats.org/officeDocument/2006/relationships/hyperlink" Target="https://note.com/transia_/n/n25a3259aee7f#8b938a1d-b356-4bc7-b16e-0f5960f35a79" TargetMode="External"/><Relationship Id="rId3" Type="http://schemas.openxmlformats.org/officeDocument/2006/relationships/hyperlink" Target="https://www.jiji.com/jc/article?k=2025111900903&amp;g=eco#goog_rewarded" TargetMode="External"/><Relationship Id="rId7" Type="http://schemas.openxmlformats.org/officeDocument/2006/relationships/hyperlink" Target="https://marinemanager.njc.co.jp/magazine/minato-20230530/" TargetMode="External"/><Relationship Id="rId2" Type="http://schemas.openxmlformats.org/officeDocument/2006/relationships/notesSlide" Target="../notesSlides/notesSlide18.xml"/><Relationship Id="rId1" Type="http://schemas.openxmlformats.org/officeDocument/2006/relationships/slideLayout" Target="../slideLayouts/slideLayout11.xml"/><Relationship Id="rId6" Type="http://schemas.openxmlformats.org/officeDocument/2006/relationships/hyperlink" Target="https://www.jfa.maff.go.jp/j/saibai/yousyoku/yuuryou.html" TargetMode="External"/><Relationship Id="rId5" Type="http://schemas.openxmlformats.org/officeDocument/2006/relationships/hyperlink" Target="https://www.jfa.maff.go.jp/j/saibai/yousyoku/seityou_senryaku.html" TargetMode="External"/><Relationship Id="rId4" Type="http://schemas.openxmlformats.org/officeDocument/2006/relationships/hyperlink" Target="https://smartagri-jp.com/agriculture/8264"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www.j-platpat.inpit.go.jp/c1801/PU/JP-2025-116297/11/ja" TargetMode="External"/><Relationship Id="rId2" Type="http://schemas.openxmlformats.org/officeDocument/2006/relationships/notesSlide" Target="../notesSlides/notesSlide19.xml"/><Relationship Id="rId1" Type="http://schemas.openxmlformats.org/officeDocument/2006/relationships/slideLayout" Target="../slideLayouts/slideLayout11.xml"/><Relationship Id="rId4" Type="http://schemas.openxmlformats.org/officeDocument/2006/relationships/hyperlink" Target="https://www.j-platpat.inpit.go.jp/c1801/PU/JP-7619612/15/ja"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0" y="0"/>
            <a:ext cx="9144000" cy="5143500"/>
          </a:xfrm>
          <a:prstGeom prst="rect">
            <a:avLst/>
          </a:prstGeom>
          <a:noFill/>
          <a:ln>
            <a:noFill/>
          </a:ln>
        </p:spPr>
      </p:pic>
      <p:sp>
        <p:nvSpPr>
          <p:cNvPr id="55" name="Google Shape;55;p13"/>
          <p:cNvSpPr txBox="1"/>
          <p:nvPr/>
        </p:nvSpPr>
        <p:spPr>
          <a:xfrm>
            <a:off x="543157" y="1718682"/>
            <a:ext cx="8477400" cy="824493"/>
          </a:xfrm>
          <a:prstGeom prst="rect">
            <a:avLst/>
          </a:prstGeom>
          <a:noFill/>
          <a:ln>
            <a:noFill/>
          </a:ln>
        </p:spPr>
        <p:txBody>
          <a:bodyPr spcFirstLastPara="1" wrap="square" lIns="91425" tIns="91425" rIns="91425" bIns="91425" anchor="ctr" anchorCtr="0">
            <a:noAutofit/>
          </a:bodyPr>
          <a:lstStyle/>
          <a:p>
            <a:r>
              <a:rPr lang="en-US" altLang="ja-JP" sz="1200" b="1" dirty="0">
                <a:solidFill>
                  <a:srgbClr val="333333"/>
                </a:solidFill>
                <a:latin typeface="Noto Sans JP"/>
                <a:ea typeface="Noto Sans JP"/>
                <a:cs typeface="Noto Sans JP"/>
                <a:sym typeface="Noto Sans JP"/>
              </a:rPr>
              <a:t>※</a:t>
            </a:r>
            <a:r>
              <a:rPr lang="ja-JP" altLang="en-US" sz="1200" b="1" dirty="0">
                <a:solidFill>
                  <a:srgbClr val="333333"/>
                </a:solidFill>
                <a:latin typeface="Noto Sans JP"/>
                <a:ea typeface="Noto Sans JP"/>
                <a:cs typeface="Noto Sans JP"/>
                <a:sym typeface="Noto Sans JP"/>
              </a:rPr>
              <a:t>ご自由にご活用ください。</a:t>
            </a:r>
            <a:endParaRPr lang="en-US" altLang="ja-JP" sz="1200" b="1" dirty="0">
              <a:solidFill>
                <a:srgbClr val="333333"/>
              </a:solidFill>
              <a:latin typeface="Noto Sans JP"/>
              <a:ea typeface="Noto Sans JP"/>
              <a:cs typeface="Noto Sans JP"/>
              <a:sym typeface="Noto Sans JP"/>
            </a:endParaRPr>
          </a:p>
          <a:p>
            <a:pPr lvl="0"/>
            <a:endParaRPr lang="en-US" altLang="ja-JP" sz="3200" b="1" dirty="0">
              <a:solidFill>
                <a:srgbClr val="333333"/>
              </a:solidFill>
              <a:latin typeface="Noto Sans JP"/>
              <a:ea typeface="Noto Sans JP"/>
              <a:cs typeface="Noto Sans JP"/>
              <a:sym typeface="Noto Sans JP"/>
            </a:endParaRPr>
          </a:p>
          <a:p>
            <a:pPr lvl="0"/>
            <a:r>
              <a:rPr lang="en-US" altLang="ja-JP" sz="3200" b="1" dirty="0">
                <a:solidFill>
                  <a:srgbClr val="333333"/>
                </a:solidFill>
                <a:latin typeface="Noto Sans JP"/>
                <a:ea typeface="Noto Sans JP"/>
                <a:cs typeface="Noto Sans JP"/>
                <a:sym typeface="Noto Sans JP"/>
              </a:rPr>
              <a:t>【</a:t>
            </a:r>
            <a:r>
              <a:rPr lang="ja-JP" altLang="en-US" sz="3200" b="1" dirty="0">
                <a:solidFill>
                  <a:srgbClr val="333333"/>
                </a:solidFill>
                <a:latin typeface="Noto Sans JP"/>
                <a:ea typeface="Noto Sans JP"/>
                <a:cs typeface="Noto Sans JP"/>
                <a:sym typeface="Noto Sans JP"/>
              </a:rPr>
              <a:t>ニュース</a:t>
            </a:r>
            <a:r>
              <a:rPr lang="en-US" altLang="ja-JP" sz="3200" b="1" dirty="0">
                <a:solidFill>
                  <a:srgbClr val="333333"/>
                </a:solidFill>
                <a:latin typeface="Noto Sans JP"/>
                <a:ea typeface="Noto Sans JP"/>
                <a:cs typeface="Noto Sans JP"/>
                <a:sym typeface="Noto Sans JP"/>
              </a:rPr>
              <a:t>×</a:t>
            </a:r>
            <a:r>
              <a:rPr lang="ja-JP" altLang="en-US" sz="3200" b="1" dirty="0">
                <a:solidFill>
                  <a:srgbClr val="333333"/>
                </a:solidFill>
                <a:latin typeface="Noto Sans JP"/>
                <a:ea typeface="Noto Sans JP"/>
                <a:cs typeface="Noto Sans JP"/>
                <a:sym typeface="Noto Sans JP"/>
              </a:rPr>
              <a:t>知財</a:t>
            </a:r>
            <a:r>
              <a:rPr lang="en-US" altLang="ja-JP" sz="3200" b="1" dirty="0">
                <a:solidFill>
                  <a:srgbClr val="333333"/>
                </a:solidFill>
                <a:latin typeface="Noto Sans JP"/>
                <a:ea typeface="Noto Sans JP"/>
                <a:cs typeface="Noto Sans JP"/>
                <a:sym typeface="Noto Sans JP"/>
              </a:rPr>
              <a:t>】</a:t>
            </a:r>
          </a:p>
          <a:p>
            <a:pPr lvl="0"/>
            <a:r>
              <a:rPr lang="ja-JP" altLang="en-US" sz="3200" b="1" dirty="0">
                <a:solidFill>
                  <a:srgbClr val="333333"/>
                </a:solidFill>
                <a:latin typeface="Noto Sans JP"/>
                <a:ea typeface="Noto Sans JP"/>
                <a:cs typeface="Noto Sans JP"/>
                <a:sym typeface="Noto Sans JP"/>
              </a:rPr>
              <a:t>「美味しい」だけでは守れない。</a:t>
            </a:r>
            <a:endParaRPr lang="en-US" altLang="ja-JP" sz="3200" b="1" dirty="0">
              <a:solidFill>
                <a:srgbClr val="333333"/>
              </a:solidFill>
              <a:latin typeface="Noto Sans JP"/>
              <a:ea typeface="Noto Sans JP"/>
              <a:cs typeface="Noto Sans JP"/>
              <a:sym typeface="Noto Sans JP"/>
            </a:endParaRPr>
          </a:p>
          <a:p>
            <a:pPr lvl="0"/>
            <a:r>
              <a:rPr lang="en-US" altLang="ja-JP" sz="3200" b="1" dirty="0">
                <a:solidFill>
                  <a:srgbClr val="333333"/>
                </a:solidFill>
                <a:latin typeface="Noto Sans JP"/>
                <a:ea typeface="Noto Sans JP"/>
                <a:cs typeface="Noto Sans JP"/>
                <a:sym typeface="Noto Sans JP"/>
              </a:rPr>
              <a:t>  </a:t>
            </a:r>
            <a:r>
              <a:rPr lang="ja-JP" altLang="en-US" sz="3200" b="1" dirty="0">
                <a:solidFill>
                  <a:srgbClr val="333333"/>
                </a:solidFill>
                <a:latin typeface="Noto Sans JP"/>
                <a:ea typeface="Noto Sans JP"/>
                <a:cs typeface="Noto Sans JP"/>
                <a:sym typeface="Noto Sans JP"/>
              </a:rPr>
              <a:t>カキ大量死とシャインマスカットの</a:t>
            </a:r>
            <a:endParaRPr lang="en-US" altLang="ja-JP" sz="3200" b="1" dirty="0">
              <a:solidFill>
                <a:srgbClr val="333333"/>
              </a:solidFill>
              <a:latin typeface="Noto Sans JP"/>
              <a:ea typeface="Noto Sans JP"/>
              <a:cs typeface="Noto Sans JP"/>
              <a:sym typeface="Noto Sans JP"/>
            </a:endParaRPr>
          </a:p>
          <a:p>
            <a:pPr lvl="0"/>
            <a:r>
              <a:rPr lang="ja-JP" altLang="en-US" sz="3200" b="1" dirty="0">
                <a:solidFill>
                  <a:srgbClr val="333333"/>
                </a:solidFill>
                <a:latin typeface="Noto Sans JP"/>
                <a:ea typeface="Noto Sans JP"/>
                <a:cs typeface="Noto Sans JP"/>
                <a:sym typeface="Noto Sans JP"/>
              </a:rPr>
              <a:t>  教訓から学ぶ水産知財戦略</a:t>
            </a:r>
            <a:endParaRPr sz="3200" b="1" dirty="0">
              <a:solidFill>
                <a:srgbClr val="333333"/>
              </a:solidFill>
              <a:latin typeface="Noto Sans JP"/>
              <a:ea typeface="Noto Sans JP"/>
              <a:cs typeface="Noto Sans JP"/>
              <a:sym typeface="Noto Sans JP"/>
            </a:endParaRPr>
          </a:p>
        </p:txBody>
      </p:sp>
      <p:sp>
        <p:nvSpPr>
          <p:cNvPr id="56" name="Google Shape;56;p13"/>
          <p:cNvSpPr/>
          <p:nvPr/>
        </p:nvSpPr>
        <p:spPr>
          <a:xfrm>
            <a:off x="0" y="5086350"/>
            <a:ext cx="9144000" cy="573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 name="テキスト ボックス 1">
            <a:extLst>
              <a:ext uri="{FF2B5EF4-FFF2-40B4-BE49-F238E27FC236}">
                <a16:creationId xmlns:a16="http://schemas.microsoft.com/office/drawing/2014/main" id="{36FBBDB0-B4AC-973B-D4FC-8DE72023C8D2}"/>
              </a:ext>
            </a:extLst>
          </p:cNvPr>
          <p:cNvSpPr txBox="1"/>
          <p:nvPr/>
        </p:nvSpPr>
        <p:spPr>
          <a:xfrm>
            <a:off x="709181" y="4358745"/>
            <a:ext cx="8311376" cy="523220"/>
          </a:xfrm>
          <a:prstGeom prst="rect">
            <a:avLst/>
          </a:prstGeom>
          <a:noFill/>
        </p:spPr>
        <p:txBody>
          <a:bodyPr wrap="square" rtlCol="0">
            <a:spAutoFit/>
          </a:bodyPr>
          <a:lstStyle/>
          <a:p>
            <a:r>
              <a:rPr kumimoji="1" lang="en-US" altLang="ja-JP" dirty="0"/>
              <a:t>※</a:t>
            </a:r>
            <a:r>
              <a:rPr kumimoji="1" lang="ja-JP" altLang="en-US" dirty="0"/>
              <a:t>こちらの資料は当社ブログ記事内容をまとめたものになります。</a:t>
            </a:r>
            <a:endParaRPr kumimoji="1" lang="en-US" altLang="ja-JP" dirty="0"/>
          </a:p>
          <a:p>
            <a:r>
              <a:rPr kumimoji="1" lang="ja-JP" altLang="en-US" dirty="0"/>
              <a:t>　使用目的や使用シーンに応じて加筆・修正をしていただいてご使用いただけますと幸いです。</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67"/>
        <p:cNvGrpSpPr/>
        <p:nvPr/>
      </p:nvGrpSpPr>
      <p:grpSpPr>
        <a:xfrm>
          <a:off x="0" y="0"/>
          <a:ext cx="0" cy="0"/>
          <a:chOff x="0" y="0"/>
          <a:chExt cx="0" cy="0"/>
        </a:xfrm>
      </p:grpSpPr>
      <p:pic>
        <p:nvPicPr>
          <p:cNvPr id="168" name="Google Shape;168;p22"/>
          <p:cNvPicPr preferRelativeResize="0"/>
          <p:nvPr/>
        </p:nvPicPr>
        <p:blipFill>
          <a:blip r:embed="rId3">
            <a:alphaModFix/>
          </a:blip>
          <a:stretch>
            <a:fillRect/>
          </a:stretch>
        </p:blipFill>
        <p:spPr>
          <a:xfrm>
            <a:off x="0" y="0"/>
            <a:ext cx="9144000" cy="5143501"/>
          </a:xfrm>
          <a:prstGeom prst="rect">
            <a:avLst/>
          </a:prstGeom>
          <a:noFill/>
          <a:ln>
            <a:noFill/>
          </a:ln>
        </p:spPr>
      </p:pic>
      <p:sp>
        <p:nvSpPr>
          <p:cNvPr id="169" name="Google Shape;169;p22"/>
          <p:cNvSpPr txBox="1"/>
          <p:nvPr/>
        </p:nvSpPr>
        <p:spPr>
          <a:xfrm>
            <a:off x="238125" y="298500"/>
            <a:ext cx="7905900" cy="30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ja" sz="2400" b="1">
                <a:solidFill>
                  <a:srgbClr val="333333"/>
                </a:solidFill>
                <a:latin typeface="Noto Sans JP"/>
                <a:ea typeface="Noto Sans JP"/>
                <a:cs typeface="Noto Sans JP"/>
                <a:sym typeface="Noto Sans JP"/>
              </a:rPr>
              <a:t>水産知財戦略の階層構造</a:t>
            </a:r>
            <a:endParaRPr sz="2400" b="1">
              <a:solidFill>
                <a:srgbClr val="333333"/>
              </a:solidFill>
              <a:latin typeface="Noto Sans JP"/>
              <a:ea typeface="Noto Sans JP"/>
              <a:cs typeface="Noto Sans JP"/>
              <a:sym typeface="Noto Sans JP"/>
            </a:endParaRPr>
          </a:p>
        </p:txBody>
      </p:sp>
      <p:grpSp>
        <p:nvGrpSpPr>
          <p:cNvPr id="170" name="Google Shape;170;p22"/>
          <p:cNvGrpSpPr/>
          <p:nvPr/>
        </p:nvGrpSpPr>
        <p:grpSpPr>
          <a:xfrm>
            <a:off x="238125" y="762000"/>
            <a:ext cx="3479800" cy="38100"/>
            <a:chOff x="238125" y="762000"/>
            <a:chExt cx="3479800" cy="38100"/>
          </a:xfrm>
        </p:grpSpPr>
        <p:sp>
          <p:nvSpPr>
            <p:cNvPr id="171" name="Google Shape;171;p22"/>
            <p:cNvSpPr/>
            <p:nvPr/>
          </p:nvSpPr>
          <p:spPr>
            <a:xfrm>
              <a:off x="238125" y="762000"/>
              <a:ext cx="38100" cy="38100"/>
            </a:xfrm>
            <a:prstGeom prst="ellipse">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72" name="Google Shape;172;p22"/>
            <p:cNvSpPr/>
            <p:nvPr/>
          </p:nvSpPr>
          <p:spPr>
            <a:xfrm>
              <a:off x="257175" y="762000"/>
              <a:ext cx="3441600" cy="381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73" name="Google Shape;173;p22"/>
            <p:cNvSpPr/>
            <p:nvPr/>
          </p:nvSpPr>
          <p:spPr>
            <a:xfrm>
              <a:off x="3679825" y="762000"/>
              <a:ext cx="38100" cy="38100"/>
            </a:xfrm>
            <a:prstGeom prst="ellipse">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sp>
        <p:nvSpPr>
          <p:cNvPr id="174" name="Google Shape;174;p22"/>
          <p:cNvSpPr txBox="1"/>
          <p:nvPr/>
        </p:nvSpPr>
        <p:spPr>
          <a:xfrm>
            <a:off x="238125" y="857250"/>
            <a:ext cx="8667900" cy="381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sz="1600">
                <a:solidFill>
                  <a:srgbClr val="333333"/>
                </a:solidFill>
                <a:latin typeface="Noto Sans JP"/>
                <a:ea typeface="Noto Sans JP"/>
                <a:cs typeface="Noto Sans JP"/>
                <a:sym typeface="Noto Sans JP"/>
              </a:rPr>
              <a:t>上位の「親戦略」と、それを支える「守りの基盤」</a:t>
            </a:r>
            <a:endParaRPr sz="1600">
              <a:solidFill>
                <a:srgbClr val="333333"/>
              </a:solidFill>
              <a:latin typeface="Noto Sans JP"/>
              <a:ea typeface="Noto Sans JP"/>
              <a:cs typeface="Noto Sans JP"/>
              <a:sym typeface="Noto Sans JP"/>
            </a:endParaRPr>
          </a:p>
        </p:txBody>
      </p:sp>
      <p:sp>
        <p:nvSpPr>
          <p:cNvPr id="175" name="Google Shape;175;p22"/>
          <p:cNvSpPr/>
          <p:nvPr/>
        </p:nvSpPr>
        <p:spPr>
          <a:xfrm>
            <a:off x="1762125" y="2181225"/>
            <a:ext cx="1524000" cy="666900"/>
          </a:xfrm>
          <a:prstGeom prst="roundRect">
            <a:avLst>
              <a:gd name="adj" fmla="val 16667"/>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76" name="Google Shape;176;p22"/>
          <p:cNvSpPr txBox="1"/>
          <p:nvPr/>
        </p:nvSpPr>
        <p:spPr>
          <a:xfrm>
            <a:off x="1762125" y="2181225"/>
            <a:ext cx="1524000" cy="666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b="1">
                <a:solidFill>
                  <a:srgbClr val="FEFEFE"/>
                </a:solidFill>
                <a:latin typeface="Noto Sans JP"/>
                <a:ea typeface="Noto Sans JP"/>
                <a:cs typeface="Noto Sans JP"/>
                <a:sym typeface="Noto Sans JP"/>
              </a:rPr>
              <a:t>【親】成長産業化総合戦略</a:t>
            </a:r>
            <a:endParaRPr b="1">
              <a:solidFill>
                <a:srgbClr val="FEFEFE"/>
              </a:solidFill>
              <a:latin typeface="Noto Sans JP"/>
              <a:ea typeface="Noto Sans JP"/>
              <a:cs typeface="Noto Sans JP"/>
              <a:sym typeface="Noto Sans JP"/>
            </a:endParaRPr>
          </a:p>
        </p:txBody>
      </p:sp>
      <p:cxnSp>
        <p:nvCxnSpPr>
          <p:cNvPr id="177" name="Google Shape;177;p22"/>
          <p:cNvCxnSpPr/>
          <p:nvPr/>
        </p:nvCxnSpPr>
        <p:spPr>
          <a:xfrm>
            <a:off x="3286125" y="2514600"/>
            <a:ext cx="1809600" cy="0"/>
          </a:xfrm>
          <a:prstGeom prst="straightConnector1">
            <a:avLst/>
          </a:prstGeom>
          <a:noFill/>
          <a:ln w="19050" cap="flat" cmpd="sng">
            <a:solidFill>
              <a:srgbClr val="D0D7DE"/>
            </a:solidFill>
            <a:prstDash val="solid"/>
            <a:round/>
            <a:headEnd type="none" w="med" len="med"/>
            <a:tailEnd type="none" w="med" len="med"/>
          </a:ln>
        </p:spPr>
      </p:cxnSp>
      <p:sp>
        <p:nvSpPr>
          <p:cNvPr id="178" name="Google Shape;178;p22"/>
          <p:cNvSpPr txBox="1"/>
          <p:nvPr/>
        </p:nvSpPr>
        <p:spPr>
          <a:xfrm>
            <a:off x="5095875" y="2181225"/>
            <a:ext cx="3810000" cy="6669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ja" sz="1300" b="1">
                <a:solidFill>
                  <a:srgbClr val="333333"/>
                </a:solidFill>
                <a:latin typeface="Noto Sans JP"/>
                <a:ea typeface="Noto Sans JP"/>
                <a:cs typeface="Noto Sans JP"/>
                <a:sym typeface="Noto Sans JP"/>
              </a:rPr>
              <a:t>ビジョン：水産業を「稼げる産業」へ変革する最上位戦略</a:t>
            </a:r>
            <a:endParaRPr sz="1300" b="1">
              <a:solidFill>
                <a:srgbClr val="333333"/>
              </a:solidFill>
              <a:latin typeface="Noto Sans JP"/>
              <a:ea typeface="Noto Sans JP"/>
              <a:cs typeface="Noto Sans JP"/>
              <a:sym typeface="Noto Sans JP"/>
            </a:endParaRPr>
          </a:p>
        </p:txBody>
      </p:sp>
      <p:sp>
        <p:nvSpPr>
          <p:cNvPr id="179" name="Google Shape;179;p22"/>
          <p:cNvSpPr/>
          <p:nvPr/>
        </p:nvSpPr>
        <p:spPr>
          <a:xfrm>
            <a:off x="1000125" y="2867025"/>
            <a:ext cx="3048000" cy="666900"/>
          </a:xfrm>
          <a:prstGeom prst="roundRect">
            <a:avLst>
              <a:gd name="adj" fmla="val 16667"/>
            </a:avLst>
          </a:prstGeom>
          <a:solidFill>
            <a:srgbClr val="9CC0C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80" name="Google Shape;180;p22"/>
          <p:cNvSpPr txBox="1"/>
          <p:nvPr/>
        </p:nvSpPr>
        <p:spPr>
          <a:xfrm>
            <a:off x="1000125" y="2867025"/>
            <a:ext cx="3048000" cy="666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b="1">
                <a:solidFill>
                  <a:srgbClr val="FEFEFE"/>
                </a:solidFill>
                <a:latin typeface="Noto Sans JP"/>
                <a:ea typeface="Noto Sans JP"/>
                <a:cs typeface="Noto Sans JP"/>
                <a:sym typeface="Noto Sans JP"/>
              </a:rPr>
              <a:t>【転換】マーケットインへの移行</a:t>
            </a:r>
            <a:endParaRPr b="1">
              <a:solidFill>
                <a:srgbClr val="FEFEFE"/>
              </a:solidFill>
              <a:latin typeface="Noto Sans JP"/>
              <a:ea typeface="Noto Sans JP"/>
              <a:cs typeface="Noto Sans JP"/>
              <a:sym typeface="Noto Sans JP"/>
            </a:endParaRPr>
          </a:p>
        </p:txBody>
      </p:sp>
      <p:cxnSp>
        <p:nvCxnSpPr>
          <p:cNvPr id="181" name="Google Shape;181;p22"/>
          <p:cNvCxnSpPr/>
          <p:nvPr/>
        </p:nvCxnSpPr>
        <p:spPr>
          <a:xfrm>
            <a:off x="4048125" y="3200400"/>
            <a:ext cx="1047900" cy="0"/>
          </a:xfrm>
          <a:prstGeom prst="straightConnector1">
            <a:avLst/>
          </a:prstGeom>
          <a:noFill/>
          <a:ln w="19050" cap="flat" cmpd="sng">
            <a:solidFill>
              <a:srgbClr val="D0D7DE"/>
            </a:solidFill>
            <a:prstDash val="solid"/>
            <a:round/>
            <a:headEnd type="none" w="med" len="med"/>
            <a:tailEnd type="none" w="med" len="med"/>
          </a:ln>
        </p:spPr>
      </p:cxnSp>
      <p:sp>
        <p:nvSpPr>
          <p:cNvPr id="182" name="Google Shape;182;p22"/>
          <p:cNvSpPr txBox="1"/>
          <p:nvPr/>
        </p:nvSpPr>
        <p:spPr>
          <a:xfrm>
            <a:off x="5095875" y="2867025"/>
            <a:ext cx="3810000" cy="6669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ja" sz="1300" b="1">
                <a:solidFill>
                  <a:srgbClr val="333333"/>
                </a:solidFill>
                <a:latin typeface="Noto Sans JP"/>
                <a:ea typeface="Noto Sans JP"/>
                <a:cs typeface="Noto Sans JP"/>
                <a:sym typeface="Noto Sans JP"/>
              </a:rPr>
              <a:t>手段：技術と品種改良によるコントロール型漁業</a:t>
            </a:r>
            <a:endParaRPr sz="1300" b="1">
              <a:solidFill>
                <a:srgbClr val="333333"/>
              </a:solidFill>
              <a:latin typeface="Noto Sans JP"/>
              <a:ea typeface="Noto Sans JP"/>
              <a:cs typeface="Noto Sans JP"/>
              <a:sym typeface="Noto Sans JP"/>
            </a:endParaRPr>
          </a:p>
        </p:txBody>
      </p:sp>
      <p:sp>
        <p:nvSpPr>
          <p:cNvPr id="183" name="Google Shape;183;p22"/>
          <p:cNvSpPr/>
          <p:nvPr/>
        </p:nvSpPr>
        <p:spPr>
          <a:xfrm>
            <a:off x="238125" y="3552825"/>
            <a:ext cx="4572000" cy="666900"/>
          </a:xfrm>
          <a:prstGeom prst="roundRect">
            <a:avLst>
              <a:gd name="adj" fmla="val 16667"/>
            </a:avLst>
          </a:prstGeom>
          <a:solidFill>
            <a:srgbClr val="C7DBD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84" name="Google Shape;184;p22"/>
          <p:cNvSpPr txBox="1"/>
          <p:nvPr/>
        </p:nvSpPr>
        <p:spPr>
          <a:xfrm>
            <a:off x="238125" y="3552825"/>
            <a:ext cx="4572000" cy="666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b="1">
                <a:solidFill>
                  <a:srgbClr val="FEFEFE"/>
                </a:solidFill>
                <a:latin typeface="Noto Sans JP"/>
                <a:ea typeface="Noto Sans JP"/>
                <a:cs typeface="Noto Sans JP"/>
                <a:sym typeface="Noto Sans JP"/>
              </a:rPr>
              <a:t>【子】2つの保護ガイドライン</a:t>
            </a:r>
            <a:endParaRPr b="1">
              <a:solidFill>
                <a:srgbClr val="FEFEFE"/>
              </a:solidFill>
              <a:latin typeface="Noto Sans JP"/>
              <a:ea typeface="Noto Sans JP"/>
              <a:cs typeface="Noto Sans JP"/>
              <a:sym typeface="Noto Sans JP"/>
            </a:endParaRPr>
          </a:p>
        </p:txBody>
      </p:sp>
      <p:cxnSp>
        <p:nvCxnSpPr>
          <p:cNvPr id="185" name="Google Shape;185;p22"/>
          <p:cNvCxnSpPr/>
          <p:nvPr/>
        </p:nvCxnSpPr>
        <p:spPr>
          <a:xfrm>
            <a:off x="4810125" y="3886200"/>
            <a:ext cx="285900" cy="0"/>
          </a:xfrm>
          <a:prstGeom prst="straightConnector1">
            <a:avLst/>
          </a:prstGeom>
          <a:noFill/>
          <a:ln w="19050" cap="flat" cmpd="sng">
            <a:solidFill>
              <a:srgbClr val="D0D7DE"/>
            </a:solidFill>
            <a:prstDash val="solid"/>
            <a:round/>
            <a:headEnd type="none" w="med" len="med"/>
            <a:tailEnd type="none" w="med" len="med"/>
          </a:ln>
        </p:spPr>
      </p:cxnSp>
      <p:sp>
        <p:nvSpPr>
          <p:cNvPr id="186" name="Google Shape;186;p22"/>
          <p:cNvSpPr txBox="1"/>
          <p:nvPr/>
        </p:nvSpPr>
        <p:spPr>
          <a:xfrm>
            <a:off x="5095875" y="3552825"/>
            <a:ext cx="3810000" cy="6669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ja" sz="1300" b="1">
                <a:solidFill>
                  <a:srgbClr val="333333"/>
                </a:solidFill>
                <a:latin typeface="Noto Sans JP"/>
                <a:ea typeface="Noto Sans JP"/>
                <a:cs typeface="Noto Sans JP"/>
                <a:sym typeface="Noto Sans JP"/>
              </a:rPr>
              <a:t>基盤：成果（種苗・ノウハウ）を守るための防衛策</a:t>
            </a:r>
            <a:endParaRPr sz="1300" b="1">
              <a:solidFill>
                <a:srgbClr val="333333"/>
              </a:solidFill>
              <a:latin typeface="Noto Sans JP"/>
              <a:ea typeface="Noto Sans JP"/>
              <a:cs typeface="Noto Sans JP"/>
              <a:sym typeface="Noto Sans JP"/>
            </a:endParaRPr>
          </a:p>
        </p:txBody>
      </p:sp>
      <p:sp>
        <p:nvSpPr>
          <p:cNvPr id="187" name="Google Shape;187;p22"/>
          <p:cNvSpPr/>
          <p:nvPr/>
        </p:nvSpPr>
        <p:spPr>
          <a:xfrm>
            <a:off x="0" y="5086350"/>
            <a:ext cx="9144000" cy="573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91"/>
        <p:cNvGrpSpPr/>
        <p:nvPr/>
      </p:nvGrpSpPr>
      <p:grpSpPr>
        <a:xfrm>
          <a:off x="0" y="0"/>
          <a:ext cx="0" cy="0"/>
          <a:chOff x="0" y="0"/>
          <a:chExt cx="0" cy="0"/>
        </a:xfrm>
      </p:grpSpPr>
      <p:pic>
        <p:nvPicPr>
          <p:cNvPr id="192" name="Google Shape;192;p23"/>
          <p:cNvPicPr preferRelativeResize="0"/>
          <p:nvPr/>
        </p:nvPicPr>
        <p:blipFill>
          <a:blip r:embed="rId3">
            <a:alphaModFix/>
          </a:blip>
          <a:stretch>
            <a:fillRect/>
          </a:stretch>
        </p:blipFill>
        <p:spPr>
          <a:xfrm>
            <a:off x="0" y="0"/>
            <a:ext cx="9144000" cy="5143501"/>
          </a:xfrm>
          <a:prstGeom prst="rect">
            <a:avLst/>
          </a:prstGeom>
          <a:noFill/>
          <a:ln>
            <a:noFill/>
          </a:ln>
        </p:spPr>
      </p:pic>
      <p:sp>
        <p:nvSpPr>
          <p:cNvPr id="193" name="Google Shape;193;p23"/>
          <p:cNvSpPr txBox="1"/>
          <p:nvPr/>
        </p:nvSpPr>
        <p:spPr>
          <a:xfrm>
            <a:off x="238125" y="298500"/>
            <a:ext cx="7905900" cy="30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ja" sz="2400" b="1">
                <a:solidFill>
                  <a:srgbClr val="333333"/>
                </a:solidFill>
                <a:latin typeface="Noto Sans JP"/>
                <a:ea typeface="Noto Sans JP"/>
                <a:cs typeface="Noto Sans JP"/>
                <a:sym typeface="Noto Sans JP"/>
              </a:rPr>
              <a:t>Guide 01 vs Guide 02</a:t>
            </a:r>
            <a:endParaRPr sz="2400" b="1">
              <a:solidFill>
                <a:srgbClr val="333333"/>
              </a:solidFill>
              <a:latin typeface="Noto Sans JP"/>
              <a:ea typeface="Noto Sans JP"/>
              <a:cs typeface="Noto Sans JP"/>
              <a:sym typeface="Noto Sans JP"/>
            </a:endParaRPr>
          </a:p>
        </p:txBody>
      </p:sp>
      <p:grpSp>
        <p:nvGrpSpPr>
          <p:cNvPr id="194" name="Google Shape;194;p23"/>
          <p:cNvGrpSpPr/>
          <p:nvPr/>
        </p:nvGrpSpPr>
        <p:grpSpPr>
          <a:xfrm>
            <a:off x="238125" y="762000"/>
            <a:ext cx="3207002" cy="38100"/>
            <a:chOff x="238125" y="762000"/>
            <a:chExt cx="3207002" cy="38100"/>
          </a:xfrm>
        </p:grpSpPr>
        <p:sp>
          <p:nvSpPr>
            <p:cNvPr id="195" name="Google Shape;195;p23"/>
            <p:cNvSpPr/>
            <p:nvPr/>
          </p:nvSpPr>
          <p:spPr>
            <a:xfrm>
              <a:off x="238125" y="762000"/>
              <a:ext cx="38100" cy="38100"/>
            </a:xfrm>
            <a:prstGeom prst="ellipse">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96" name="Google Shape;196;p23"/>
            <p:cNvSpPr/>
            <p:nvPr/>
          </p:nvSpPr>
          <p:spPr>
            <a:xfrm>
              <a:off x="257175" y="762000"/>
              <a:ext cx="3168900" cy="381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97" name="Google Shape;197;p23"/>
            <p:cNvSpPr/>
            <p:nvPr/>
          </p:nvSpPr>
          <p:spPr>
            <a:xfrm>
              <a:off x="3407027" y="762000"/>
              <a:ext cx="38100" cy="38100"/>
            </a:xfrm>
            <a:prstGeom prst="ellipse">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sp>
        <p:nvSpPr>
          <p:cNvPr id="198" name="Google Shape;198;p23"/>
          <p:cNvSpPr txBox="1"/>
          <p:nvPr/>
        </p:nvSpPr>
        <p:spPr>
          <a:xfrm>
            <a:off x="238125" y="857250"/>
            <a:ext cx="8667900" cy="381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sz="1600">
                <a:solidFill>
                  <a:srgbClr val="333333"/>
                </a:solidFill>
                <a:latin typeface="Noto Sans JP"/>
                <a:ea typeface="Noto Sans JP"/>
                <a:cs typeface="Noto Sans JP"/>
                <a:sym typeface="Noto Sans JP"/>
              </a:rPr>
              <a:t>「オープン（権利化）」と「クローズ（秘匿化）」の使い分け</a:t>
            </a:r>
            <a:endParaRPr sz="1600">
              <a:solidFill>
                <a:srgbClr val="333333"/>
              </a:solidFill>
              <a:latin typeface="Noto Sans JP"/>
              <a:ea typeface="Noto Sans JP"/>
              <a:cs typeface="Noto Sans JP"/>
              <a:sym typeface="Noto Sans JP"/>
            </a:endParaRPr>
          </a:p>
        </p:txBody>
      </p:sp>
      <p:sp>
        <p:nvSpPr>
          <p:cNvPr id="199" name="Google Shape;199;p23"/>
          <p:cNvSpPr/>
          <p:nvPr/>
        </p:nvSpPr>
        <p:spPr>
          <a:xfrm>
            <a:off x="238125" y="1485900"/>
            <a:ext cx="4257600" cy="3238500"/>
          </a:xfrm>
          <a:prstGeom prst="rect">
            <a:avLst/>
          </a:prstGeom>
          <a:solidFill>
            <a:srgbClr val="FEFEFE"/>
          </a:solidFill>
          <a:ln w="9525" cap="flat" cmpd="sng">
            <a:solidFill>
              <a:srgbClr val="E8EEEE"/>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00" name="Google Shape;200;p23"/>
          <p:cNvSpPr/>
          <p:nvPr/>
        </p:nvSpPr>
        <p:spPr>
          <a:xfrm>
            <a:off x="238125" y="1485900"/>
            <a:ext cx="4257600" cy="381000"/>
          </a:xfrm>
          <a:prstGeom prst="rect">
            <a:avLst/>
          </a:prstGeom>
          <a:solidFill>
            <a:srgbClr val="507374"/>
          </a:solidFill>
          <a:ln w="9525" cap="flat" cmpd="sng">
            <a:solidFill>
              <a:srgbClr val="507374"/>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01" name="Google Shape;201;p23"/>
          <p:cNvSpPr txBox="1"/>
          <p:nvPr/>
        </p:nvSpPr>
        <p:spPr>
          <a:xfrm>
            <a:off x="238125" y="1485900"/>
            <a:ext cx="4257600" cy="381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ja" sz="1300" b="1">
                <a:solidFill>
                  <a:srgbClr val="FEFEFE"/>
                </a:solidFill>
                <a:latin typeface="Noto Sans JP"/>
                <a:ea typeface="Noto Sans JP"/>
                <a:cs typeface="Noto Sans JP"/>
                <a:sym typeface="Noto Sans JP"/>
              </a:rPr>
              <a:t>優良系統保護GL（モノ）</a:t>
            </a:r>
            <a:endParaRPr sz="1300" b="1">
              <a:solidFill>
                <a:srgbClr val="FEFEFE"/>
              </a:solidFill>
              <a:latin typeface="Noto Sans JP"/>
              <a:ea typeface="Noto Sans JP"/>
              <a:cs typeface="Noto Sans JP"/>
              <a:sym typeface="Noto Sans JP"/>
            </a:endParaRPr>
          </a:p>
        </p:txBody>
      </p:sp>
      <p:sp>
        <p:nvSpPr>
          <p:cNvPr id="202" name="Google Shape;202;p23"/>
          <p:cNvSpPr txBox="1"/>
          <p:nvPr/>
        </p:nvSpPr>
        <p:spPr>
          <a:xfrm>
            <a:off x="352425" y="1981200"/>
            <a:ext cx="4029000" cy="2628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ja">
                <a:solidFill>
                  <a:srgbClr val="1F2937"/>
                </a:solidFill>
                <a:latin typeface="Noto Sans JP"/>
                <a:ea typeface="Noto Sans JP"/>
                <a:cs typeface="Noto Sans JP"/>
                <a:sym typeface="Noto Sans JP"/>
              </a:rPr>
              <a:t>対象：ゲノム編集魚・新品種</a:t>
            </a: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r>
              <a:rPr lang="ja">
                <a:solidFill>
                  <a:srgbClr val="1F2937"/>
                </a:solidFill>
                <a:latin typeface="Noto Sans JP"/>
                <a:ea typeface="Noto Sans JP"/>
                <a:cs typeface="Noto Sans JP"/>
                <a:sym typeface="Noto Sans JP"/>
              </a:rPr>
              <a:t>手段： </a:t>
            </a:r>
            <a:r>
              <a:rPr lang="ja" b="1">
                <a:solidFill>
                  <a:srgbClr val="1F2937"/>
                </a:solidFill>
                <a:latin typeface="Noto Sans JP"/>
                <a:ea typeface="Noto Sans JP"/>
                <a:cs typeface="Noto Sans JP"/>
                <a:sym typeface="Noto Sans JP"/>
              </a:rPr>
              <a:t>品種登録・特許権</a:t>
            </a:r>
            <a:endParaRPr b="1">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r>
              <a:rPr lang="ja">
                <a:solidFill>
                  <a:srgbClr val="1F2937"/>
                </a:solidFill>
                <a:latin typeface="Noto Sans JP"/>
                <a:ea typeface="Noto Sans JP"/>
                <a:cs typeface="Noto Sans JP"/>
                <a:sym typeface="Noto Sans JP"/>
              </a:rPr>
              <a:t>戦略：権利を公開し独占する（オープン）</a:t>
            </a: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600"/>
              </a:spcAft>
              <a:buNone/>
            </a:pPr>
            <a:r>
              <a:rPr lang="ja">
                <a:solidFill>
                  <a:srgbClr val="1F2937"/>
                </a:solidFill>
                <a:latin typeface="Noto Sans JP"/>
                <a:ea typeface="Noto Sans JP"/>
                <a:cs typeface="Noto Sans JP"/>
                <a:sym typeface="Noto Sans JP"/>
              </a:rPr>
              <a:t>目的：シャインマスカットの二の舞防止</a:t>
            </a:r>
            <a:endParaRPr>
              <a:solidFill>
                <a:srgbClr val="1F2937"/>
              </a:solidFill>
              <a:latin typeface="Noto Sans JP"/>
              <a:ea typeface="Noto Sans JP"/>
              <a:cs typeface="Noto Sans JP"/>
              <a:sym typeface="Noto Sans JP"/>
            </a:endParaRPr>
          </a:p>
        </p:txBody>
      </p:sp>
      <p:sp>
        <p:nvSpPr>
          <p:cNvPr id="203" name="Google Shape;203;p23"/>
          <p:cNvSpPr/>
          <p:nvPr/>
        </p:nvSpPr>
        <p:spPr>
          <a:xfrm>
            <a:off x="4648200" y="1485900"/>
            <a:ext cx="4257600" cy="3238500"/>
          </a:xfrm>
          <a:prstGeom prst="rect">
            <a:avLst/>
          </a:prstGeom>
          <a:solidFill>
            <a:srgbClr val="FEFEFE"/>
          </a:solidFill>
          <a:ln w="9525" cap="flat" cmpd="sng">
            <a:solidFill>
              <a:srgbClr val="E8EEEE"/>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04" name="Google Shape;204;p23"/>
          <p:cNvSpPr/>
          <p:nvPr/>
        </p:nvSpPr>
        <p:spPr>
          <a:xfrm>
            <a:off x="4648200" y="1485900"/>
            <a:ext cx="4257600" cy="381000"/>
          </a:xfrm>
          <a:prstGeom prst="rect">
            <a:avLst/>
          </a:prstGeom>
          <a:solidFill>
            <a:srgbClr val="72A5A6"/>
          </a:solidFill>
          <a:ln w="9525" cap="flat" cmpd="sng">
            <a:solidFill>
              <a:srgbClr val="72A5A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05" name="Google Shape;205;p23"/>
          <p:cNvSpPr txBox="1"/>
          <p:nvPr/>
        </p:nvSpPr>
        <p:spPr>
          <a:xfrm>
            <a:off x="4648200" y="1485900"/>
            <a:ext cx="4257600" cy="381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ja" sz="1300" b="1">
                <a:solidFill>
                  <a:srgbClr val="FEFEFE"/>
                </a:solidFill>
                <a:latin typeface="Noto Sans JP"/>
                <a:ea typeface="Noto Sans JP"/>
                <a:cs typeface="Noto Sans JP"/>
                <a:sym typeface="Noto Sans JP"/>
              </a:rPr>
              <a:t>営業秘密保護GL（情報）</a:t>
            </a:r>
            <a:endParaRPr sz="1300" b="1">
              <a:solidFill>
                <a:srgbClr val="FEFEFE"/>
              </a:solidFill>
              <a:latin typeface="Noto Sans JP"/>
              <a:ea typeface="Noto Sans JP"/>
              <a:cs typeface="Noto Sans JP"/>
              <a:sym typeface="Noto Sans JP"/>
            </a:endParaRPr>
          </a:p>
        </p:txBody>
      </p:sp>
      <p:sp>
        <p:nvSpPr>
          <p:cNvPr id="206" name="Google Shape;206;p23"/>
          <p:cNvSpPr txBox="1"/>
          <p:nvPr/>
        </p:nvSpPr>
        <p:spPr>
          <a:xfrm>
            <a:off x="4762500" y="1981200"/>
            <a:ext cx="4029000" cy="2628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ja">
                <a:solidFill>
                  <a:srgbClr val="1F2937"/>
                </a:solidFill>
                <a:latin typeface="Noto Sans JP"/>
                <a:ea typeface="Noto Sans JP"/>
                <a:cs typeface="Noto Sans JP"/>
                <a:sym typeface="Noto Sans JP"/>
              </a:rPr>
              <a:t>対象：餌の配合・水温管理データ</a:t>
            </a: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r>
              <a:rPr lang="ja">
                <a:solidFill>
                  <a:srgbClr val="1F2937"/>
                </a:solidFill>
                <a:latin typeface="Noto Sans JP"/>
                <a:ea typeface="Noto Sans JP"/>
                <a:cs typeface="Noto Sans JP"/>
                <a:sym typeface="Noto Sans JP"/>
              </a:rPr>
              <a:t>手段： </a:t>
            </a:r>
            <a:r>
              <a:rPr lang="ja" b="1">
                <a:solidFill>
                  <a:srgbClr val="1F2937"/>
                </a:solidFill>
                <a:latin typeface="Noto Sans JP"/>
                <a:ea typeface="Noto Sans JP"/>
                <a:cs typeface="Noto Sans JP"/>
                <a:sym typeface="Noto Sans JP"/>
              </a:rPr>
              <a:t>営業秘密（不正競争防止法）</a:t>
            </a:r>
            <a:endParaRPr b="1">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r>
              <a:rPr lang="ja">
                <a:solidFill>
                  <a:srgbClr val="1F2937"/>
                </a:solidFill>
                <a:latin typeface="Noto Sans JP"/>
                <a:ea typeface="Noto Sans JP"/>
                <a:cs typeface="Noto Sans JP"/>
                <a:sym typeface="Noto Sans JP"/>
              </a:rPr>
              <a:t>戦略：ブラックボックス化する（クローズ）</a:t>
            </a: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600"/>
              </a:spcAft>
              <a:buNone/>
            </a:pPr>
            <a:r>
              <a:rPr lang="ja">
                <a:solidFill>
                  <a:srgbClr val="1F2937"/>
                </a:solidFill>
                <a:latin typeface="Noto Sans JP"/>
                <a:ea typeface="Noto Sans JP"/>
                <a:cs typeface="Noto Sans JP"/>
                <a:sym typeface="Noto Sans JP"/>
              </a:rPr>
              <a:t>目的：職人技・ノウハウの流出防止</a:t>
            </a:r>
            <a:endParaRPr>
              <a:solidFill>
                <a:srgbClr val="1F2937"/>
              </a:solidFill>
              <a:latin typeface="Noto Sans JP"/>
              <a:ea typeface="Noto Sans JP"/>
              <a:cs typeface="Noto Sans JP"/>
              <a:sym typeface="Noto Sans JP"/>
            </a:endParaRPr>
          </a:p>
        </p:txBody>
      </p:sp>
      <p:sp>
        <p:nvSpPr>
          <p:cNvPr id="207" name="Google Shape;207;p23"/>
          <p:cNvSpPr/>
          <p:nvPr/>
        </p:nvSpPr>
        <p:spPr>
          <a:xfrm>
            <a:off x="0" y="5086350"/>
            <a:ext cx="9144000" cy="573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11"/>
        <p:cNvGrpSpPr/>
        <p:nvPr/>
      </p:nvGrpSpPr>
      <p:grpSpPr>
        <a:xfrm>
          <a:off x="0" y="0"/>
          <a:ext cx="0" cy="0"/>
          <a:chOff x="0" y="0"/>
          <a:chExt cx="0" cy="0"/>
        </a:xfrm>
      </p:grpSpPr>
      <p:pic>
        <p:nvPicPr>
          <p:cNvPr id="212" name="Google Shape;212;p24"/>
          <p:cNvPicPr preferRelativeResize="0"/>
          <p:nvPr/>
        </p:nvPicPr>
        <p:blipFill>
          <a:blip r:embed="rId3">
            <a:alphaModFix/>
          </a:blip>
          <a:stretch>
            <a:fillRect/>
          </a:stretch>
        </p:blipFill>
        <p:spPr>
          <a:xfrm>
            <a:off x="0" y="0"/>
            <a:ext cx="9144000" cy="5143500"/>
          </a:xfrm>
          <a:prstGeom prst="rect">
            <a:avLst/>
          </a:prstGeom>
          <a:noFill/>
          <a:ln>
            <a:noFill/>
          </a:ln>
        </p:spPr>
      </p:pic>
      <p:pic>
        <p:nvPicPr>
          <p:cNvPr id="213" name="Google Shape;213;p24"/>
          <p:cNvPicPr preferRelativeResize="0"/>
          <p:nvPr/>
        </p:nvPicPr>
        <p:blipFill>
          <a:blip r:embed="rId4">
            <a:alphaModFix/>
          </a:blip>
          <a:stretch>
            <a:fillRect/>
          </a:stretch>
        </p:blipFill>
        <p:spPr>
          <a:xfrm>
            <a:off x="1285875" y="1143000"/>
            <a:ext cx="1905000" cy="1905000"/>
          </a:xfrm>
          <a:prstGeom prst="rect">
            <a:avLst/>
          </a:prstGeom>
          <a:noFill/>
          <a:ln>
            <a:noFill/>
          </a:ln>
        </p:spPr>
      </p:pic>
      <p:sp>
        <p:nvSpPr>
          <p:cNvPr id="214" name="Google Shape;214;p24"/>
          <p:cNvSpPr txBox="1"/>
          <p:nvPr/>
        </p:nvSpPr>
        <p:spPr>
          <a:xfrm>
            <a:off x="523875" y="2190750"/>
            <a:ext cx="8001000" cy="762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sz="3800" b="1">
                <a:solidFill>
                  <a:srgbClr val="333333"/>
                </a:solidFill>
                <a:latin typeface="Noto Sans JP"/>
                <a:ea typeface="Noto Sans JP"/>
                <a:cs typeface="Noto Sans JP"/>
                <a:sym typeface="Noto Sans JP"/>
              </a:rPr>
              <a:t>4. 最新の特許事例</a:t>
            </a:r>
            <a:endParaRPr sz="3800" b="1">
              <a:solidFill>
                <a:srgbClr val="333333"/>
              </a:solidFill>
              <a:latin typeface="Noto Sans JP"/>
              <a:ea typeface="Noto Sans JP"/>
              <a:cs typeface="Noto Sans JP"/>
              <a:sym typeface="Noto Sans JP"/>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18"/>
        <p:cNvGrpSpPr/>
        <p:nvPr/>
      </p:nvGrpSpPr>
      <p:grpSpPr>
        <a:xfrm>
          <a:off x="0" y="0"/>
          <a:ext cx="0" cy="0"/>
          <a:chOff x="0" y="0"/>
          <a:chExt cx="0" cy="0"/>
        </a:xfrm>
      </p:grpSpPr>
      <p:pic>
        <p:nvPicPr>
          <p:cNvPr id="219" name="Google Shape;219;p25"/>
          <p:cNvPicPr preferRelativeResize="0"/>
          <p:nvPr/>
        </p:nvPicPr>
        <p:blipFill>
          <a:blip r:embed="rId3">
            <a:alphaModFix/>
          </a:blip>
          <a:stretch>
            <a:fillRect/>
          </a:stretch>
        </p:blipFill>
        <p:spPr>
          <a:xfrm>
            <a:off x="0" y="0"/>
            <a:ext cx="9144000" cy="5143501"/>
          </a:xfrm>
          <a:prstGeom prst="rect">
            <a:avLst/>
          </a:prstGeom>
          <a:noFill/>
          <a:ln>
            <a:noFill/>
          </a:ln>
        </p:spPr>
      </p:pic>
      <p:sp>
        <p:nvSpPr>
          <p:cNvPr id="220" name="Google Shape;220;p25"/>
          <p:cNvSpPr txBox="1"/>
          <p:nvPr/>
        </p:nvSpPr>
        <p:spPr>
          <a:xfrm>
            <a:off x="238125" y="298500"/>
            <a:ext cx="7905900" cy="30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ja" sz="2400" b="1">
                <a:solidFill>
                  <a:srgbClr val="333333"/>
                </a:solidFill>
                <a:latin typeface="Noto Sans JP"/>
                <a:ea typeface="Noto Sans JP"/>
                <a:cs typeface="Noto Sans JP"/>
                <a:sym typeface="Noto Sans JP"/>
              </a:rPr>
              <a:t>IoT・機械分野のイノベーション</a:t>
            </a:r>
            <a:endParaRPr sz="2400" b="1">
              <a:solidFill>
                <a:srgbClr val="333333"/>
              </a:solidFill>
              <a:latin typeface="Noto Sans JP"/>
              <a:ea typeface="Noto Sans JP"/>
              <a:cs typeface="Noto Sans JP"/>
              <a:sym typeface="Noto Sans JP"/>
            </a:endParaRPr>
          </a:p>
        </p:txBody>
      </p:sp>
      <p:grpSp>
        <p:nvGrpSpPr>
          <p:cNvPr id="221" name="Google Shape;221;p25"/>
          <p:cNvGrpSpPr/>
          <p:nvPr/>
        </p:nvGrpSpPr>
        <p:grpSpPr>
          <a:xfrm>
            <a:off x="238125" y="762000"/>
            <a:ext cx="4549300" cy="38100"/>
            <a:chOff x="238125" y="762000"/>
            <a:chExt cx="4549300" cy="38100"/>
          </a:xfrm>
        </p:grpSpPr>
        <p:sp>
          <p:nvSpPr>
            <p:cNvPr id="222" name="Google Shape;222;p25"/>
            <p:cNvSpPr/>
            <p:nvPr/>
          </p:nvSpPr>
          <p:spPr>
            <a:xfrm>
              <a:off x="238125" y="762000"/>
              <a:ext cx="38100" cy="38100"/>
            </a:xfrm>
            <a:prstGeom prst="ellipse">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23" name="Google Shape;223;p25"/>
            <p:cNvSpPr/>
            <p:nvPr/>
          </p:nvSpPr>
          <p:spPr>
            <a:xfrm>
              <a:off x="257175" y="762000"/>
              <a:ext cx="4511100" cy="381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24" name="Google Shape;224;p25"/>
            <p:cNvSpPr/>
            <p:nvPr/>
          </p:nvSpPr>
          <p:spPr>
            <a:xfrm>
              <a:off x="4749325" y="762000"/>
              <a:ext cx="38100" cy="38100"/>
            </a:xfrm>
            <a:prstGeom prst="ellipse">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sp>
        <p:nvSpPr>
          <p:cNvPr id="225" name="Google Shape;225;p25"/>
          <p:cNvSpPr txBox="1"/>
          <p:nvPr/>
        </p:nvSpPr>
        <p:spPr>
          <a:xfrm>
            <a:off x="238125" y="857250"/>
            <a:ext cx="8667900" cy="381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sz="1600">
                <a:solidFill>
                  <a:srgbClr val="333333"/>
                </a:solidFill>
                <a:latin typeface="Noto Sans JP"/>
                <a:ea typeface="Noto Sans JP"/>
                <a:cs typeface="Noto Sans JP"/>
                <a:sym typeface="Noto Sans JP"/>
              </a:rPr>
              <a:t>コスト構造を劇的に変える「スマート養殖」基盤</a:t>
            </a:r>
            <a:endParaRPr sz="1600">
              <a:solidFill>
                <a:srgbClr val="333333"/>
              </a:solidFill>
              <a:latin typeface="Noto Sans JP"/>
              <a:ea typeface="Noto Sans JP"/>
              <a:cs typeface="Noto Sans JP"/>
              <a:sym typeface="Noto Sans JP"/>
            </a:endParaRPr>
          </a:p>
        </p:txBody>
      </p:sp>
      <p:sp>
        <p:nvSpPr>
          <p:cNvPr id="226" name="Google Shape;226;p25"/>
          <p:cNvSpPr/>
          <p:nvPr/>
        </p:nvSpPr>
        <p:spPr>
          <a:xfrm>
            <a:off x="238125" y="1866900"/>
            <a:ext cx="4257600" cy="1162200"/>
          </a:xfrm>
          <a:prstGeom prst="rect">
            <a:avLst/>
          </a:prstGeom>
          <a:solidFill>
            <a:srgbClr val="FEFEFE"/>
          </a:solidFill>
          <a:ln w="9525" cap="flat" cmpd="sng">
            <a:solidFill>
              <a:srgbClr val="DCE5E5"/>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27" name="Google Shape;227;p25"/>
          <p:cNvSpPr/>
          <p:nvPr/>
        </p:nvSpPr>
        <p:spPr>
          <a:xfrm>
            <a:off x="238125" y="1485900"/>
            <a:ext cx="4257600" cy="381000"/>
          </a:xfrm>
          <a:prstGeom prst="rect">
            <a:avLst/>
          </a:prstGeom>
          <a:solidFill>
            <a:srgbClr val="72A5A6"/>
          </a:solidFill>
          <a:ln w="9525" cap="flat" cmpd="sng">
            <a:solidFill>
              <a:srgbClr val="72A5A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28" name="Google Shape;228;p25"/>
          <p:cNvSpPr txBox="1"/>
          <p:nvPr/>
        </p:nvSpPr>
        <p:spPr>
          <a:xfrm>
            <a:off x="238125" y="1485900"/>
            <a:ext cx="4257600" cy="381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b="1">
                <a:solidFill>
                  <a:srgbClr val="FEFEFE"/>
                </a:solidFill>
                <a:latin typeface="Noto Sans JP"/>
                <a:ea typeface="Noto Sans JP"/>
                <a:cs typeface="Noto Sans JP"/>
                <a:sym typeface="Noto Sans JP"/>
              </a:rPr>
              <a:t>ウナギ量産水槽</a:t>
            </a:r>
            <a:endParaRPr b="1">
              <a:solidFill>
                <a:srgbClr val="FEFEFE"/>
              </a:solidFill>
              <a:latin typeface="Noto Sans JP"/>
              <a:ea typeface="Noto Sans JP"/>
              <a:cs typeface="Noto Sans JP"/>
              <a:sym typeface="Noto Sans JP"/>
            </a:endParaRPr>
          </a:p>
        </p:txBody>
      </p:sp>
      <p:sp>
        <p:nvSpPr>
          <p:cNvPr id="229" name="Google Shape;229;p25"/>
          <p:cNvSpPr txBox="1"/>
          <p:nvPr/>
        </p:nvSpPr>
        <p:spPr>
          <a:xfrm>
            <a:off x="352425" y="1866900"/>
            <a:ext cx="4029000" cy="1162200"/>
          </a:xfrm>
          <a:prstGeom prst="rect">
            <a:avLst/>
          </a:prstGeom>
          <a:noFill/>
          <a:ln>
            <a:noFill/>
          </a:ln>
        </p:spPr>
        <p:txBody>
          <a:bodyPr spcFirstLastPara="1" wrap="square" lIns="91425" tIns="91425" rIns="91425" bIns="91425" anchor="ctr" anchorCtr="0">
            <a:noAutofit/>
          </a:bodyPr>
          <a:lstStyle/>
          <a:p>
            <a:pPr marL="0" lvl="0" indent="0" rtl="0">
              <a:lnSpc>
                <a:spcPct val="115000"/>
              </a:lnSpc>
              <a:spcBef>
                <a:spcPts val="0"/>
              </a:spcBef>
              <a:spcAft>
                <a:spcPts val="0"/>
              </a:spcAft>
              <a:buNone/>
            </a:pPr>
            <a:r>
              <a:rPr lang="ja" dirty="0">
                <a:solidFill>
                  <a:srgbClr val="1F2937"/>
                </a:solidFill>
                <a:latin typeface="Noto Sans JP"/>
                <a:ea typeface="Noto Sans JP"/>
                <a:cs typeface="Noto Sans JP"/>
                <a:sym typeface="Noto Sans JP"/>
              </a:rPr>
              <a:t>【特許第7606689号】水産研究・教育機構等が開発。アクリルではなくFRPを採用し、水流を最適化。</a:t>
            </a:r>
            <a:endParaRPr dirty="0">
              <a:solidFill>
                <a:srgbClr val="1F2937"/>
              </a:solidFill>
              <a:latin typeface="Noto Sans JP"/>
              <a:ea typeface="Noto Sans JP"/>
              <a:cs typeface="Noto Sans JP"/>
              <a:sym typeface="Noto Sans JP"/>
            </a:endParaRPr>
          </a:p>
        </p:txBody>
      </p:sp>
      <p:sp>
        <p:nvSpPr>
          <p:cNvPr id="230" name="Google Shape;230;p25"/>
          <p:cNvSpPr/>
          <p:nvPr/>
        </p:nvSpPr>
        <p:spPr>
          <a:xfrm>
            <a:off x="4648200" y="1866900"/>
            <a:ext cx="4257600" cy="1162200"/>
          </a:xfrm>
          <a:prstGeom prst="rect">
            <a:avLst/>
          </a:prstGeom>
          <a:solidFill>
            <a:srgbClr val="FEFEFE"/>
          </a:solidFill>
          <a:ln w="9525" cap="flat" cmpd="sng">
            <a:solidFill>
              <a:srgbClr val="DCE5E5"/>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31" name="Google Shape;231;p25"/>
          <p:cNvSpPr/>
          <p:nvPr/>
        </p:nvSpPr>
        <p:spPr>
          <a:xfrm>
            <a:off x="4648200" y="1485900"/>
            <a:ext cx="4257600" cy="381000"/>
          </a:xfrm>
          <a:prstGeom prst="rect">
            <a:avLst/>
          </a:prstGeom>
          <a:solidFill>
            <a:srgbClr val="72A5A6"/>
          </a:solidFill>
          <a:ln w="9525" cap="flat" cmpd="sng">
            <a:solidFill>
              <a:srgbClr val="72A5A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32" name="Google Shape;232;p25"/>
          <p:cNvSpPr txBox="1"/>
          <p:nvPr/>
        </p:nvSpPr>
        <p:spPr>
          <a:xfrm>
            <a:off x="4648200" y="1485900"/>
            <a:ext cx="4257600" cy="381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b="1">
                <a:solidFill>
                  <a:srgbClr val="FEFEFE"/>
                </a:solidFill>
                <a:latin typeface="Noto Sans JP"/>
                <a:ea typeface="Noto Sans JP"/>
                <a:cs typeface="Noto Sans JP"/>
                <a:sym typeface="Noto Sans JP"/>
              </a:rPr>
              <a:t>コスト1/20の衝撃</a:t>
            </a:r>
            <a:endParaRPr b="1">
              <a:solidFill>
                <a:srgbClr val="FEFEFE"/>
              </a:solidFill>
              <a:latin typeface="Noto Sans JP"/>
              <a:ea typeface="Noto Sans JP"/>
              <a:cs typeface="Noto Sans JP"/>
              <a:sym typeface="Noto Sans JP"/>
            </a:endParaRPr>
          </a:p>
        </p:txBody>
      </p:sp>
      <p:sp>
        <p:nvSpPr>
          <p:cNvPr id="233" name="Google Shape;233;p25"/>
          <p:cNvSpPr txBox="1"/>
          <p:nvPr/>
        </p:nvSpPr>
        <p:spPr>
          <a:xfrm>
            <a:off x="4762500" y="1866900"/>
            <a:ext cx="4029000" cy="1162200"/>
          </a:xfrm>
          <a:prstGeom prst="rect">
            <a:avLst/>
          </a:prstGeom>
          <a:noFill/>
          <a:ln>
            <a:noFill/>
          </a:ln>
        </p:spPr>
        <p:txBody>
          <a:bodyPr spcFirstLastPara="1" wrap="square" lIns="91425" tIns="91425" rIns="91425" bIns="91425" anchor="ctr" anchorCtr="0">
            <a:noAutofit/>
          </a:bodyPr>
          <a:lstStyle/>
          <a:p>
            <a:pPr marL="0" lvl="0" indent="0" rtl="0">
              <a:lnSpc>
                <a:spcPct val="115000"/>
              </a:lnSpc>
              <a:spcBef>
                <a:spcPts val="0"/>
              </a:spcBef>
              <a:spcAft>
                <a:spcPts val="0"/>
              </a:spcAft>
              <a:buNone/>
            </a:pPr>
            <a:r>
              <a:rPr lang="ja">
                <a:solidFill>
                  <a:srgbClr val="1F2937"/>
                </a:solidFill>
                <a:latin typeface="Noto Sans JP"/>
                <a:ea typeface="Noto Sans JP"/>
                <a:cs typeface="Noto Sans JP"/>
                <a:sym typeface="Noto Sans JP"/>
              </a:rPr>
              <a:t>1水槽あたり約1000尾の生産に成功。種苗1尾あたりの生産コストを約1800円（従来の1/20）まで削減。</a:t>
            </a:r>
            <a:endParaRPr>
              <a:solidFill>
                <a:srgbClr val="1F2937"/>
              </a:solidFill>
              <a:latin typeface="Noto Sans JP"/>
              <a:ea typeface="Noto Sans JP"/>
              <a:cs typeface="Noto Sans JP"/>
              <a:sym typeface="Noto Sans JP"/>
            </a:endParaRPr>
          </a:p>
        </p:txBody>
      </p:sp>
      <p:sp>
        <p:nvSpPr>
          <p:cNvPr id="234" name="Google Shape;234;p25"/>
          <p:cNvSpPr/>
          <p:nvPr/>
        </p:nvSpPr>
        <p:spPr>
          <a:xfrm>
            <a:off x="238125" y="3562350"/>
            <a:ext cx="4257600" cy="1162200"/>
          </a:xfrm>
          <a:prstGeom prst="rect">
            <a:avLst/>
          </a:prstGeom>
          <a:solidFill>
            <a:srgbClr val="FEFEFE"/>
          </a:solidFill>
          <a:ln w="9525" cap="flat" cmpd="sng">
            <a:solidFill>
              <a:srgbClr val="DCE5E5"/>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35" name="Google Shape;235;p25"/>
          <p:cNvSpPr/>
          <p:nvPr/>
        </p:nvSpPr>
        <p:spPr>
          <a:xfrm>
            <a:off x="238125" y="3181350"/>
            <a:ext cx="4257600" cy="381000"/>
          </a:xfrm>
          <a:prstGeom prst="rect">
            <a:avLst/>
          </a:prstGeom>
          <a:solidFill>
            <a:srgbClr val="72A5A6"/>
          </a:solidFill>
          <a:ln w="9525" cap="flat" cmpd="sng">
            <a:solidFill>
              <a:srgbClr val="72A5A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36" name="Google Shape;236;p25"/>
          <p:cNvSpPr txBox="1"/>
          <p:nvPr/>
        </p:nvSpPr>
        <p:spPr>
          <a:xfrm>
            <a:off x="238125" y="3181350"/>
            <a:ext cx="4257600" cy="381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b="1">
                <a:solidFill>
                  <a:srgbClr val="FEFEFE"/>
                </a:solidFill>
                <a:latin typeface="Noto Sans JP"/>
                <a:ea typeface="Noto Sans JP"/>
                <a:cs typeface="Noto Sans JP"/>
                <a:sym typeface="Noto Sans JP"/>
              </a:rPr>
              <a:t>スマート化への布石</a:t>
            </a:r>
            <a:endParaRPr b="1">
              <a:solidFill>
                <a:srgbClr val="FEFEFE"/>
              </a:solidFill>
              <a:latin typeface="Noto Sans JP"/>
              <a:ea typeface="Noto Sans JP"/>
              <a:cs typeface="Noto Sans JP"/>
              <a:sym typeface="Noto Sans JP"/>
            </a:endParaRPr>
          </a:p>
        </p:txBody>
      </p:sp>
      <p:sp>
        <p:nvSpPr>
          <p:cNvPr id="237" name="Google Shape;237;p25"/>
          <p:cNvSpPr txBox="1"/>
          <p:nvPr/>
        </p:nvSpPr>
        <p:spPr>
          <a:xfrm>
            <a:off x="352425" y="3562350"/>
            <a:ext cx="4029000" cy="1162200"/>
          </a:xfrm>
          <a:prstGeom prst="rect">
            <a:avLst/>
          </a:prstGeom>
          <a:noFill/>
          <a:ln>
            <a:noFill/>
          </a:ln>
        </p:spPr>
        <p:txBody>
          <a:bodyPr spcFirstLastPara="1" wrap="square" lIns="91425" tIns="91425" rIns="91425" bIns="91425" anchor="ctr" anchorCtr="0">
            <a:noAutofit/>
          </a:bodyPr>
          <a:lstStyle/>
          <a:p>
            <a:pPr marL="0" lvl="0" indent="0" rtl="0">
              <a:lnSpc>
                <a:spcPct val="115000"/>
              </a:lnSpc>
              <a:spcBef>
                <a:spcPts val="0"/>
              </a:spcBef>
              <a:spcAft>
                <a:spcPts val="0"/>
              </a:spcAft>
              <a:buNone/>
            </a:pPr>
            <a:r>
              <a:rPr lang="ja">
                <a:solidFill>
                  <a:srgbClr val="1F2937"/>
                </a:solidFill>
                <a:latin typeface="Noto Sans JP"/>
                <a:ea typeface="Noto Sans JP"/>
                <a:cs typeface="Noto Sans JP"/>
                <a:sym typeface="Noto Sans JP"/>
              </a:rPr>
              <a:t>単なる水槽ではなく、将来的な自動給餌システムとの連携も見据えた「仔魚飼育装置」として権利化。</a:t>
            </a:r>
            <a:endParaRPr>
              <a:solidFill>
                <a:srgbClr val="1F2937"/>
              </a:solidFill>
              <a:latin typeface="Noto Sans JP"/>
              <a:ea typeface="Noto Sans JP"/>
              <a:cs typeface="Noto Sans JP"/>
              <a:sym typeface="Noto Sans JP"/>
            </a:endParaRPr>
          </a:p>
        </p:txBody>
      </p:sp>
      <p:sp>
        <p:nvSpPr>
          <p:cNvPr id="238" name="Google Shape;238;p25"/>
          <p:cNvSpPr/>
          <p:nvPr/>
        </p:nvSpPr>
        <p:spPr>
          <a:xfrm>
            <a:off x="0" y="5086350"/>
            <a:ext cx="9144000" cy="573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42"/>
        <p:cNvGrpSpPr/>
        <p:nvPr/>
      </p:nvGrpSpPr>
      <p:grpSpPr>
        <a:xfrm>
          <a:off x="0" y="0"/>
          <a:ext cx="0" cy="0"/>
          <a:chOff x="0" y="0"/>
          <a:chExt cx="0" cy="0"/>
        </a:xfrm>
      </p:grpSpPr>
      <p:pic>
        <p:nvPicPr>
          <p:cNvPr id="243" name="Google Shape;243;p26"/>
          <p:cNvPicPr preferRelativeResize="0"/>
          <p:nvPr/>
        </p:nvPicPr>
        <p:blipFill>
          <a:blip r:embed="rId3">
            <a:alphaModFix/>
          </a:blip>
          <a:stretch>
            <a:fillRect/>
          </a:stretch>
        </p:blipFill>
        <p:spPr>
          <a:xfrm>
            <a:off x="0" y="0"/>
            <a:ext cx="9144000" cy="5143501"/>
          </a:xfrm>
          <a:prstGeom prst="rect">
            <a:avLst/>
          </a:prstGeom>
          <a:noFill/>
          <a:ln>
            <a:noFill/>
          </a:ln>
        </p:spPr>
      </p:pic>
      <p:sp>
        <p:nvSpPr>
          <p:cNvPr id="244" name="Google Shape;244;p26"/>
          <p:cNvSpPr txBox="1"/>
          <p:nvPr/>
        </p:nvSpPr>
        <p:spPr>
          <a:xfrm>
            <a:off x="238125" y="298500"/>
            <a:ext cx="7905900" cy="30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ja" sz="2400" b="1">
                <a:solidFill>
                  <a:srgbClr val="333333"/>
                </a:solidFill>
                <a:latin typeface="Noto Sans JP"/>
                <a:ea typeface="Noto Sans JP"/>
                <a:cs typeface="Noto Sans JP"/>
                <a:sym typeface="Noto Sans JP"/>
              </a:rPr>
              <a:t>飼料・養殖方法のイノベーション</a:t>
            </a:r>
            <a:endParaRPr sz="2400" b="1">
              <a:solidFill>
                <a:srgbClr val="333333"/>
              </a:solidFill>
              <a:latin typeface="Noto Sans JP"/>
              <a:ea typeface="Noto Sans JP"/>
              <a:cs typeface="Noto Sans JP"/>
              <a:sym typeface="Noto Sans JP"/>
            </a:endParaRPr>
          </a:p>
        </p:txBody>
      </p:sp>
      <p:grpSp>
        <p:nvGrpSpPr>
          <p:cNvPr id="245" name="Google Shape;245;p26"/>
          <p:cNvGrpSpPr/>
          <p:nvPr/>
        </p:nvGrpSpPr>
        <p:grpSpPr>
          <a:xfrm>
            <a:off x="238125" y="762000"/>
            <a:ext cx="4699000" cy="38100"/>
            <a:chOff x="238125" y="762000"/>
            <a:chExt cx="4699000" cy="38100"/>
          </a:xfrm>
        </p:grpSpPr>
        <p:sp>
          <p:nvSpPr>
            <p:cNvPr id="246" name="Google Shape;246;p26"/>
            <p:cNvSpPr/>
            <p:nvPr/>
          </p:nvSpPr>
          <p:spPr>
            <a:xfrm>
              <a:off x="238125" y="762000"/>
              <a:ext cx="38100" cy="38100"/>
            </a:xfrm>
            <a:prstGeom prst="ellipse">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47" name="Google Shape;247;p26"/>
            <p:cNvSpPr/>
            <p:nvPr/>
          </p:nvSpPr>
          <p:spPr>
            <a:xfrm>
              <a:off x="257175" y="762000"/>
              <a:ext cx="4660800" cy="381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48" name="Google Shape;248;p26"/>
            <p:cNvSpPr/>
            <p:nvPr/>
          </p:nvSpPr>
          <p:spPr>
            <a:xfrm>
              <a:off x="4899025" y="762000"/>
              <a:ext cx="38100" cy="38100"/>
            </a:xfrm>
            <a:prstGeom prst="ellipse">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sp>
        <p:nvSpPr>
          <p:cNvPr id="249" name="Google Shape;249;p26"/>
          <p:cNvSpPr txBox="1"/>
          <p:nvPr/>
        </p:nvSpPr>
        <p:spPr>
          <a:xfrm>
            <a:off x="238125" y="857250"/>
            <a:ext cx="8667900" cy="381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sz="1600">
                <a:solidFill>
                  <a:srgbClr val="333333"/>
                </a:solidFill>
                <a:latin typeface="Noto Sans JP"/>
                <a:ea typeface="Noto Sans JP"/>
                <a:cs typeface="Noto Sans JP"/>
                <a:sym typeface="Noto Sans JP"/>
              </a:rPr>
              <a:t>相反する性質の両立とSDGs型循環システム</a:t>
            </a:r>
            <a:endParaRPr sz="1600">
              <a:solidFill>
                <a:srgbClr val="333333"/>
              </a:solidFill>
              <a:latin typeface="Noto Sans JP"/>
              <a:ea typeface="Noto Sans JP"/>
              <a:cs typeface="Noto Sans JP"/>
              <a:sym typeface="Noto Sans JP"/>
            </a:endParaRPr>
          </a:p>
        </p:txBody>
      </p:sp>
      <p:sp>
        <p:nvSpPr>
          <p:cNvPr id="250" name="Google Shape;250;p26"/>
          <p:cNvSpPr/>
          <p:nvPr/>
        </p:nvSpPr>
        <p:spPr>
          <a:xfrm>
            <a:off x="238125" y="1866900"/>
            <a:ext cx="4257600" cy="1162200"/>
          </a:xfrm>
          <a:prstGeom prst="rect">
            <a:avLst/>
          </a:prstGeom>
          <a:solidFill>
            <a:srgbClr val="FEFEFE"/>
          </a:solidFill>
          <a:ln w="9525" cap="flat" cmpd="sng">
            <a:solidFill>
              <a:srgbClr val="DCE5E5"/>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51" name="Google Shape;251;p26"/>
          <p:cNvSpPr/>
          <p:nvPr/>
        </p:nvSpPr>
        <p:spPr>
          <a:xfrm>
            <a:off x="238125" y="1485900"/>
            <a:ext cx="4257600" cy="381000"/>
          </a:xfrm>
          <a:prstGeom prst="rect">
            <a:avLst/>
          </a:prstGeom>
          <a:solidFill>
            <a:srgbClr val="72A5A6"/>
          </a:solidFill>
          <a:ln w="9525" cap="flat" cmpd="sng">
            <a:solidFill>
              <a:srgbClr val="72A5A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52" name="Google Shape;252;p26"/>
          <p:cNvSpPr txBox="1"/>
          <p:nvPr/>
        </p:nvSpPr>
        <p:spPr>
          <a:xfrm>
            <a:off x="238125" y="1485900"/>
            <a:ext cx="4257600" cy="381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b="1">
                <a:solidFill>
                  <a:srgbClr val="FEFEFE"/>
                </a:solidFill>
                <a:latin typeface="Noto Sans JP"/>
                <a:ea typeface="Noto Sans JP"/>
                <a:cs typeface="Noto Sans JP"/>
                <a:sym typeface="Noto Sans JP"/>
              </a:rPr>
              <a:t>機能性飼料（特許出願中）</a:t>
            </a:r>
            <a:endParaRPr b="1">
              <a:solidFill>
                <a:srgbClr val="FEFEFE"/>
              </a:solidFill>
              <a:latin typeface="Noto Sans JP"/>
              <a:ea typeface="Noto Sans JP"/>
              <a:cs typeface="Noto Sans JP"/>
              <a:sym typeface="Noto Sans JP"/>
            </a:endParaRPr>
          </a:p>
        </p:txBody>
      </p:sp>
      <p:sp>
        <p:nvSpPr>
          <p:cNvPr id="253" name="Google Shape;253;p26"/>
          <p:cNvSpPr txBox="1"/>
          <p:nvPr/>
        </p:nvSpPr>
        <p:spPr>
          <a:xfrm>
            <a:off x="352425" y="1866900"/>
            <a:ext cx="4029000" cy="1162200"/>
          </a:xfrm>
          <a:prstGeom prst="rect">
            <a:avLst/>
          </a:prstGeom>
          <a:noFill/>
          <a:ln>
            <a:noFill/>
          </a:ln>
        </p:spPr>
        <p:txBody>
          <a:bodyPr spcFirstLastPara="1" wrap="square" lIns="91425" tIns="91425" rIns="91425" bIns="91425" anchor="ctr" anchorCtr="0">
            <a:noAutofit/>
          </a:bodyPr>
          <a:lstStyle/>
          <a:p>
            <a:pPr marL="0" lvl="0" indent="0" rtl="0">
              <a:lnSpc>
                <a:spcPct val="115000"/>
              </a:lnSpc>
              <a:spcBef>
                <a:spcPts val="0"/>
              </a:spcBef>
              <a:spcAft>
                <a:spcPts val="0"/>
              </a:spcAft>
              <a:buNone/>
            </a:pPr>
            <a:r>
              <a:rPr lang="ja" dirty="0">
                <a:solidFill>
                  <a:srgbClr val="1F2937"/>
                </a:solidFill>
                <a:latin typeface="Noto Sans JP"/>
                <a:ea typeface="Noto Sans JP"/>
                <a:cs typeface="Noto Sans JP"/>
                <a:sym typeface="Noto Sans JP"/>
              </a:rPr>
              <a:t>【魔法の粘性】「水の中では形を保つが、洗うとすぐに壊れる」という絶妙な粘度を実現。</a:t>
            </a:r>
            <a:endParaRPr dirty="0">
              <a:solidFill>
                <a:srgbClr val="1F2937"/>
              </a:solidFill>
              <a:latin typeface="Noto Sans JP"/>
              <a:ea typeface="Noto Sans JP"/>
              <a:cs typeface="Noto Sans JP"/>
              <a:sym typeface="Noto Sans JP"/>
            </a:endParaRPr>
          </a:p>
        </p:txBody>
      </p:sp>
      <p:sp>
        <p:nvSpPr>
          <p:cNvPr id="254" name="Google Shape;254;p26"/>
          <p:cNvSpPr/>
          <p:nvPr/>
        </p:nvSpPr>
        <p:spPr>
          <a:xfrm>
            <a:off x="4648200" y="1866900"/>
            <a:ext cx="4257600" cy="1162200"/>
          </a:xfrm>
          <a:prstGeom prst="rect">
            <a:avLst/>
          </a:prstGeom>
          <a:solidFill>
            <a:srgbClr val="FEFEFE"/>
          </a:solidFill>
          <a:ln w="9525" cap="flat" cmpd="sng">
            <a:solidFill>
              <a:srgbClr val="DCE5E5"/>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55" name="Google Shape;255;p26"/>
          <p:cNvSpPr/>
          <p:nvPr/>
        </p:nvSpPr>
        <p:spPr>
          <a:xfrm>
            <a:off x="4648200" y="1485900"/>
            <a:ext cx="4257600" cy="381000"/>
          </a:xfrm>
          <a:prstGeom prst="rect">
            <a:avLst/>
          </a:prstGeom>
          <a:solidFill>
            <a:srgbClr val="72A5A6"/>
          </a:solidFill>
          <a:ln w="9525" cap="flat" cmpd="sng">
            <a:solidFill>
              <a:srgbClr val="72A5A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56" name="Google Shape;256;p26"/>
          <p:cNvSpPr txBox="1"/>
          <p:nvPr/>
        </p:nvSpPr>
        <p:spPr>
          <a:xfrm>
            <a:off x="4648200" y="1485900"/>
            <a:ext cx="4257600" cy="381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b="1">
                <a:solidFill>
                  <a:srgbClr val="FEFEFE"/>
                </a:solidFill>
                <a:latin typeface="Noto Sans JP"/>
                <a:ea typeface="Noto Sans JP"/>
                <a:cs typeface="Noto Sans JP"/>
                <a:sym typeface="Noto Sans JP"/>
              </a:rPr>
              <a:t>水質汚染ゼロへ</a:t>
            </a:r>
            <a:endParaRPr b="1">
              <a:solidFill>
                <a:srgbClr val="FEFEFE"/>
              </a:solidFill>
              <a:latin typeface="Noto Sans JP"/>
              <a:ea typeface="Noto Sans JP"/>
              <a:cs typeface="Noto Sans JP"/>
              <a:sym typeface="Noto Sans JP"/>
            </a:endParaRPr>
          </a:p>
        </p:txBody>
      </p:sp>
      <p:sp>
        <p:nvSpPr>
          <p:cNvPr id="257" name="Google Shape;257;p26"/>
          <p:cNvSpPr txBox="1"/>
          <p:nvPr/>
        </p:nvSpPr>
        <p:spPr>
          <a:xfrm>
            <a:off x="4762500" y="1866900"/>
            <a:ext cx="4029000" cy="1162200"/>
          </a:xfrm>
          <a:prstGeom prst="rect">
            <a:avLst/>
          </a:prstGeom>
          <a:noFill/>
          <a:ln>
            <a:noFill/>
          </a:ln>
        </p:spPr>
        <p:txBody>
          <a:bodyPr spcFirstLastPara="1" wrap="square" lIns="91425" tIns="91425" rIns="91425" bIns="91425" anchor="ctr" anchorCtr="0">
            <a:noAutofit/>
          </a:bodyPr>
          <a:lstStyle/>
          <a:p>
            <a:pPr marL="0" lvl="0" indent="0" rtl="0">
              <a:lnSpc>
                <a:spcPct val="115000"/>
              </a:lnSpc>
              <a:spcBef>
                <a:spcPts val="0"/>
              </a:spcBef>
              <a:spcAft>
                <a:spcPts val="0"/>
              </a:spcAft>
              <a:buNone/>
            </a:pPr>
            <a:r>
              <a:rPr lang="ja" dirty="0">
                <a:solidFill>
                  <a:srgbClr val="1F2937"/>
                </a:solidFill>
                <a:latin typeface="Noto Sans JP"/>
                <a:ea typeface="Noto Sans JP"/>
                <a:cs typeface="Noto Sans JP"/>
                <a:sym typeface="Noto Sans JP"/>
              </a:rPr>
              <a:t>ウナギ仔魚が食べやすく、かつフィルターを詰まらせずに洗い流せるため、生存率向上と環境保護を両立。</a:t>
            </a:r>
            <a:endParaRPr dirty="0">
              <a:solidFill>
                <a:srgbClr val="1F2937"/>
              </a:solidFill>
              <a:latin typeface="Noto Sans JP"/>
              <a:ea typeface="Noto Sans JP"/>
              <a:cs typeface="Noto Sans JP"/>
              <a:sym typeface="Noto Sans JP"/>
            </a:endParaRPr>
          </a:p>
        </p:txBody>
      </p:sp>
      <p:sp>
        <p:nvSpPr>
          <p:cNvPr id="258" name="Google Shape;258;p26"/>
          <p:cNvSpPr/>
          <p:nvPr/>
        </p:nvSpPr>
        <p:spPr>
          <a:xfrm>
            <a:off x="238125" y="3562350"/>
            <a:ext cx="4257600" cy="1162200"/>
          </a:xfrm>
          <a:prstGeom prst="rect">
            <a:avLst/>
          </a:prstGeom>
          <a:solidFill>
            <a:srgbClr val="FEFEFE"/>
          </a:solidFill>
          <a:ln w="9525" cap="flat" cmpd="sng">
            <a:solidFill>
              <a:srgbClr val="DCE5E5"/>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59" name="Google Shape;259;p26"/>
          <p:cNvSpPr/>
          <p:nvPr/>
        </p:nvSpPr>
        <p:spPr>
          <a:xfrm>
            <a:off x="238125" y="3181350"/>
            <a:ext cx="4257600" cy="381000"/>
          </a:xfrm>
          <a:prstGeom prst="rect">
            <a:avLst/>
          </a:prstGeom>
          <a:solidFill>
            <a:srgbClr val="72A5A6"/>
          </a:solidFill>
          <a:ln w="9525" cap="flat" cmpd="sng">
            <a:solidFill>
              <a:srgbClr val="72A5A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60" name="Google Shape;260;p26"/>
          <p:cNvSpPr txBox="1"/>
          <p:nvPr/>
        </p:nvSpPr>
        <p:spPr>
          <a:xfrm>
            <a:off x="238125" y="3181350"/>
            <a:ext cx="4257600" cy="381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b="1">
                <a:solidFill>
                  <a:srgbClr val="FEFEFE"/>
                </a:solidFill>
                <a:latin typeface="Noto Sans JP"/>
                <a:ea typeface="Noto Sans JP"/>
                <a:cs typeface="Noto Sans JP"/>
                <a:sym typeface="Noto Sans JP"/>
              </a:rPr>
              <a:t>カキ×アオサ循環養殖</a:t>
            </a:r>
            <a:endParaRPr b="1">
              <a:solidFill>
                <a:srgbClr val="FEFEFE"/>
              </a:solidFill>
              <a:latin typeface="Noto Sans JP"/>
              <a:ea typeface="Noto Sans JP"/>
              <a:cs typeface="Noto Sans JP"/>
              <a:sym typeface="Noto Sans JP"/>
            </a:endParaRPr>
          </a:p>
        </p:txBody>
      </p:sp>
      <p:sp>
        <p:nvSpPr>
          <p:cNvPr id="261" name="Google Shape;261;p26"/>
          <p:cNvSpPr txBox="1"/>
          <p:nvPr/>
        </p:nvSpPr>
        <p:spPr>
          <a:xfrm>
            <a:off x="352425" y="3562350"/>
            <a:ext cx="4029000" cy="1162200"/>
          </a:xfrm>
          <a:prstGeom prst="rect">
            <a:avLst/>
          </a:prstGeom>
          <a:noFill/>
          <a:ln>
            <a:noFill/>
          </a:ln>
        </p:spPr>
        <p:txBody>
          <a:bodyPr spcFirstLastPara="1" wrap="square" lIns="91425" tIns="91425" rIns="91425" bIns="91425" anchor="ctr" anchorCtr="0">
            <a:noAutofit/>
          </a:bodyPr>
          <a:lstStyle/>
          <a:p>
            <a:pPr marL="0" lvl="0" indent="0" rtl="0">
              <a:lnSpc>
                <a:spcPct val="115000"/>
              </a:lnSpc>
              <a:spcBef>
                <a:spcPts val="0"/>
              </a:spcBef>
              <a:spcAft>
                <a:spcPts val="0"/>
              </a:spcAft>
              <a:buNone/>
            </a:pPr>
            <a:r>
              <a:rPr lang="ja">
                <a:solidFill>
                  <a:srgbClr val="1F2937"/>
                </a:solidFill>
                <a:latin typeface="Noto Sans JP"/>
                <a:ea typeface="Noto Sans JP"/>
                <a:cs typeface="Noto Sans JP"/>
                <a:sym typeface="Noto Sans JP"/>
              </a:rPr>
              <a:t>【特開2022-114928】カキの排泄物（アンモニア）をアオサが栄養にし、アオサが酸素を供給するWin-Winの関係。</a:t>
            </a:r>
            <a:endParaRPr>
              <a:solidFill>
                <a:srgbClr val="1F2937"/>
              </a:solidFill>
              <a:latin typeface="Noto Sans JP"/>
              <a:ea typeface="Noto Sans JP"/>
              <a:cs typeface="Noto Sans JP"/>
              <a:sym typeface="Noto Sans JP"/>
            </a:endParaRPr>
          </a:p>
        </p:txBody>
      </p:sp>
      <p:sp>
        <p:nvSpPr>
          <p:cNvPr id="262" name="Google Shape;262;p26"/>
          <p:cNvSpPr/>
          <p:nvPr/>
        </p:nvSpPr>
        <p:spPr>
          <a:xfrm>
            <a:off x="0" y="5086350"/>
            <a:ext cx="9144000" cy="573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66"/>
        <p:cNvGrpSpPr/>
        <p:nvPr/>
      </p:nvGrpSpPr>
      <p:grpSpPr>
        <a:xfrm>
          <a:off x="0" y="0"/>
          <a:ext cx="0" cy="0"/>
          <a:chOff x="0" y="0"/>
          <a:chExt cx="0" cy="0"/>
        </a:xfrm>
      </p:grpSpPr>
      <p:pic>
        <p:nvPicPr>
          <p:cNvPr id="267" name="Google Shape;267;p27"/>
          <p:cNvPicPr preferRelativeResize="0"/>
          <p:nvPr/>
        </p:nvPicPr>
        <p:blipFill>
          <a:blip r:embed="rId3">
            <a:alphaModFix/>
          </a:blip>
          <a:stretch>
            <a:fillRect/>
          </a:stretch>
        </p:blipFill>
        <p:spPr>
          <a:xfrm>
            <a:off x="0" y="0"/>
            <a:ext cx="9144000" cy="5143500"/>
          </a:xfrm>
          <a:prstGeom prst="rect">
            <a:avLst/>
          </a:prstGeom>
          <a:noFill/>
          <a:ln>
            <a:noFill/>
          </a:ln>
        </p:spPr>
      </p:pic>
      <p:pic>
        <p:nvPicPr>
          <p:cNvPr id="268" name="Google Shape;268;p27"/>
          <p:cNvPicPr preferRelativeResize="0"/>
          <p:nvPr/>
        </p:nvPicPr>
        <p:blipFill>
          <a:blip r:embed="rId4">
            <a:alphaModFix/>
          </a:blip>
          <a:stretch>
            <a:fillRect/>
          </a:stretch>
        </p:blipFill>
        <p:spPr>
          <a:xfrm>
            <a:off x="1285875" y="1143000"/>
            <a:ext cx="1905000" cy="1905000"/>
          </a:xfrm>
          <a:prstGeom prst="rect">
            <a:avLst/>
          </a:prstGeom>
          <a:noFill/>
          <a:ln>
            <a:noFill/>
          </a:ln>
        </p:spPr>
      </p:pic>
      <p:sp>
        <p:nvSpPr>
          <p:cNvPr id="269" name="Google Shape;269;p27"/>
          <p:cNvSpPr txBox="1"/>
          <p:nvPr/>
        </p:nvSpPr>
        <p:spPr>
          <a:xfrm>
            <a:off x="523875" y="2190750"/>
            <a:ext cx="8001000" cy="762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sz="3800" b="1">
                <a:solidFill>
                  <a:srgbClr val="333333"/>
                </a:solidFill>
                <a:latin typeface="Noto Sans JP"/>
                <a:ea typeface="Noto Sans JP"/>
                <a:cs typeface="Noto Sans JP"/>
                <a:sym typeface="Noto Sans JP"/>
              </a:rPr>
              <a:t>5. 知財ミックスの全体像</a:t>
            </a:r>
            <a:endParaRPr sz="3800" b="1">
              <a:solidFill>
                <a:srgbClr val="333333"/>
              </a:solidFill>
              <a:latin typeface="Noto Sans JP"/>
              <a:ea typeface="Noto Sans JP"/>
              <a:cs typeface="Noto Sans JP"/>
              <a:sym typeface="Noto Sans JP"/>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73"/>
        <p:cNvGrpSpPr/>
        <p:nvPr/>
      </p:nvGrpSpPr>
      <p:grpSpPr>
        <a:xfrm>
          <a:off x="0" y="0"/>
          <a:ext cx="0" cy="0"/>
          <a:chOff x="0" y="0"/>
          <a:chExt cx="0" cy="0"/>
        </a:xfrm>
      </p:grpSpPr>
      <p:pic>
        <p:nvPicPr>
          <p:cNvPr id="274" name="Google Shape;274;p28"/>
          <p:cNvPicPr preferRelativeResize="0"/>
          <p:nvPr/>
        </p:nvPicPr>
        <p:blipFill>
          <a:blip r:embed="rId3">
            <a:alphaModFix/>
          </a:blip>
          <a:stretch>
            <a:fillRect/>
          </a:stretch>
        </p:blipFill>
        <p:spPr>
          <a:xfrm>
            <a:off x="0" y="0"/>
            <a:ext cx="9144000" cy="5143501"/>
          </a:xfrm>
          <a:prstGeom prst="rect">
            <a:avLst/>
          </a:prstGeom>
          <a:noFill/>
          <a:ln>
            <a:noFill/>
          </a:ln>
        </p:spPr>
      </p:pic>
      <p:sp>
        <p:nvSpPr>
          <p:cNvPr id="275" name="Google Shape;275;p28"/>
          <p:cNvSpPr txBox="1"/>
          <p:nvPr/>
        </p:nvSpPr>
        <p:spPr>
          <a:xfrm>
            <a:off x="238125" y="298500"/>
            <a:ext cx="7905900" cy="30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ja" sz="2400" b="1">
                <a:solidFill>
                  <a:srgbClr val="333333"/>
                </a:solidFill>
                <a:latin typeface="Noto Sans JP"/>
                <a:ea typeface="Noto Sans JP"/>
                <a:cs typeface="Noto Sans JP"/>
                <a:sym typeface="Noto Sans JP"/>
              </a:rPr>
              <a:t>自動給餌システムの知財地図</a:t>
            </a:r>
            <a:endParaRPr sz="2400" b="1">
              <a:solidFill>
                <a:srgbClr val="333333"/>
              </a:solidFill>
              <a:latin typeface="Noto Sans JP"/>
              <a:ea typeface="Noto Sans JP"/>
              <a:cs typeface="Noto Sans JP"/>
              <a:sym typeface="Noto Sans JP"/>
            </a:endParaRPr>
          </a:p>
        </p:txBody>
      </p:sp>
      <p:grpSp>
        <p:nvGrpSpPr>
          <p:cNvPr id="276" name="Google Shape;276;p28"/>
          <p:cNvGrpSpPr/>
          <p:nvPr/>
        </p:nvGrpSpPr>
        <p:grpSpPr>
          <a:xfrm>
            <a:off x="238125" y="762000"/>
            <a:ext cx="4089400" cy="38100"/>
            <a:chOff x="238125" y="762000"/>
            <a:chExt cx="4089400" cy="38100"/>
          </a:xfrm>
        </p:grpSpPr>
        <p:sp>
          <p:nvSpPr>
            <p:cNvPr id="277" name="Google Shape;277;p28"/>
            <p:cNvSpPr/>
            <p:nvPr/>
          </p:nvSpPr>
          <p:spPr>
            <a:xfrm>
              <a:off x="238125" y="762000"/>
              <a:ext cx="38100" cy="38100"/>
            </a:xfrm>
            <a:prstGeom prst="ellipse">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78" name="Google Shape;278;p28"/>
            <p:cNvSpPr/>
            <p:nvPr/>
          </p:nvSpPr>
          <p:spPr>
            <a:xfrm>
              <a:off x="257175" y="762000"/>
              <a:ext cx="4051200" cy="381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79" name="Google Shape;279;p28"/>
            <p:cNvSpPr/>
            <p:nvPr/>
          </p:nvSpPr>
          <p:spPr>
            <a:xfrm>
              <a:off x="4289425" y="762000"/>
              <a:ext cx="38100" cy="38100"/>
            </a:xfrm>
            <a:prstGeom prst="ellipse">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sp>
        <p:nvSpPr>
          <p:cNvPr id="280" name="Google Shape;280;p28"/>
          <p:cNvSpPr txBox="1"/>
          <p:nvPr/>
        </p:nvSpPr>
        <p:spPr>
          <a:xfrm>
            <a:off x="238125" y="857250"/>
            <a:ext cx="8667900" cy="381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sz="1600">
                <a:solidFill>
                  <a:srgbClr val="333333"/>
                </a:solidFill>
                <a:latin typeface="Noto Sans JP"/>
                <a:ea typeface="Noto Sans JP"/>
                <a:cs typeface="Noto Sans JP"/>
                <a:sym typeface="Noto Sans JP"/>
              </a:rPr>
              <a:t>技術・デザイン・ブランドを「多層的」に守る</a:t>
            </a:r>
            <a:endParaRPr sz="1600">
              <a:solidFill>
                <a:srgbClr val="333333"/>
              </a:solidFill>
              <a:latin typeface="Noto Sans JP"/>
              <a:ea typeface="Noto Sans JP"/>
              <a:cs typeface="Noto Sans JP"/>
              <a:sym typeface="Noto Sans JP"/>
            </a:endParaRPr>
          </a:p>
        </p:txBody>
      </p:sp>
      <p:graphicFrame>
        <p:nvGraphicFramePr>
          <p:cNvPr id="281" name="Google Shape;281;p28"/>
          <p:cNvGraphicFramePr/>
          <p:nvPr>
            <p:extLst>
              <p:ext uri="{D42A27DB-BD31-4B8C-83A1-F6EECF244321}">
                <p14:modId xmlns:p14="http://schemas.microsoft.com/office/powerpoint/2010/main" val="2579131583"/>
              </p:ext>
            </p:extLst>
          </p:nvPr>
        </p:nvGraphicFramePr>
        <p:xfrm>
          <a:off x="238125" y="1581150"/>
          <a:ext cx="8667750" cy="3143250"/>
        </p:xfrm>
        <a:graphic>
          <a:graphicData uri="http://schemas.openxmlformats.org/drawingml/2006/table">
            <a:tbl>
              <a:tblPr>
                <a:noFill/>
                <a:tableStyleId>{D2DCE07A-0BA1-4ED3-9B70-6A32BFF41658}</a:tableStyleId>
              </a:tblPr>
              <a:tblGrid>
                <a:gridCol w="2889250">
                  <a:extLst>
                    <a:ext uri="{9D8B030D-6E8A-4147-A177-3AD203B41FA5}">
                      <a16:colId xmlns:a16="http://schemas.microsoft.com/office/drawing/2014/main" val="20000"/>
                    </a:ext>
                  </a:extLst>
                </a:gridCol>
                <a:gridCol w="2889250">
                  <a:extLst>
                    <a:ext uri="{9D8B030D-6E8A-4147-A177-3AD203B41FA5}">
                      <a16:colId xmlns:a16="http://schemas.microsoft.com/office/drawing/2014/main" val="20001"/>
                    </a:ext>
                  </a:extLst>
                </a:gridCol>
                <a:gridCol w="2889250">
                  <a:extLst>
                    <a:ext uri="{9D8B030D-6E8A-4147-A177-3AD203B41FA5}">
                      <a16:colId xmlns:a16="http://schemas.microsoft.com/office/drawing/2014/main" val="20002"/>
                    </a:ext>
                  </a:extLst>
                </a:gridCol>
              </a:tblGrid>
              <a:tr h="628650">
                <a:tc>
                  <a:txBody>
                    <a:bodyPr/>
                    <a:lstStyle/>
                    <a:p>
                      <a:pPr marL="0" lvl="0" indent="0" algn="ctr" rtl="0">
                        <a:spcBef>
                          <a:spcPts val="0"/>
                        </a:spcBef>
                        <a:spcAft>
                          <a:spcPts val="0"/>
                        </a:spcAft>
                        <a:buNone/>
                      </a:pPr>
                      <a:r>
                        <a:rPr lang="ja" b="1">
                          <a:solidFill>
                            <a:srgbClr val="1F2937"/>
                          </a:solidFill>
                          <a:latin typeface="Noto Sans JP"/>
                          <a:ea typeface="Noto Sans JP"/>
                          <a:cs typeface="Noto Sans JP"/>
                          <a:sym typeface="Noto Sans JP"/>
                        </a:rPr>
                        <a:t>分類</a:t>
                      </a:r>
                      <a:endParaRPr b="1">
                        <a:solidFill>
                          <a:srgbClr val="1F2937"/>
                        </a:solidFill>
                        <a:latin typeface="Noto Sans JP"/>
                        <a:ea typeface="Noto Sans JP"/>
                        <a:cs typeface="Noto Sans JP"/>
                        <a:sym typeface="Noto Sans JP"/>
                      </a:endParaRPr>
                    </a:p>
                  </a:txBody>
                  <a:tcPr marL="91425" marR="91425" marT="91425" marB="91425" anchor="ctr">
                    <a:solidFill>
                      <a:srgbClr val="EDF3F3"/>
                    </a:solidFill>
                  </a:tcPr>
                </a:tc>
                <a:tc>
                  <a:txBody>
                    <a:bodyPr/>
                    <a:lstStyle/>
                    <a:p>
                      <a:pPr marL="0" lvl="0" indent="0" algn="ctr" rtl="0">
                        <a:spcBef>
                          <a:spcPts val="0"/>
                        </a:spcBef>
                        <a:spcAft>
                          <a:spcPts val="0"/>
                        </a:spcAft>
                        <a:buNone/>
                      </a:pPr>
                      <a:r>
                        <a:rPr lang="ja" b="1">
                          <a:solidFill>
                            <a:srgbClr val="1F2937"/>
                          </a:solidFill>
                          <a:latin typeface="Noto Sans JP"/>
                          <a:ea typeface="Noto Sans JP"/>
                          <a:cs typeface="Noto Sans JP"/>
                          <a:sym typeface="Noto Sans JP"/>
                        </a:rPr>
                        <a:t>権利・法律</a:t>
                      </a:r>
                      <a:endParaRPr b="1">
                        <a:solidFill>
                          <a:srgbClr val="1F2937"/>
                        </a:solidFill>
                        <a:latin typeface="Noto Sans JP"/>
                        <a:ea typeface="Noto Sans JP"/>
                        <a:cs typeface="Noto Sans JP"/>
                        <a:sym typeface="Noto Sans JP"/>
                      </a:endParaRPr>
                    </a:p>
                  </a:txBody>
                  <a:tcPr marL="91425" marR="91425" marT="91425" marB="91425" anchor="ctr">
                    <a:solidFill>
                      <a:srgbClr val="EDF3F3"/>
                    </a:solidFill>
                  </a:tcPr>
                </a:tc>
                <a:tc>
                  <a:txBody>
                    <a:bodyPr/>
                    <a:lstStyle/>
                    <a:p>
                      <a:pPr marL="0" lvl="0" indent="0" algn="ctr" rtl="0">
                        <a:spcBef>
                          <a:spcPts val="0"/>
                        </a:spcBef>
                        <a:spcAft>
                          <a:spcPts val="0"/>
                        </a:spcAft>
                        <a:buNone/>
                      </a:pPr>
                      <a:r>
                        <a:rPr lang="ja" b="1">
                          <a:solidFill>
                            <a:srgbClr val="1F2937"/>
                          </a:solidFill>
                          <a:latin typeface="Noto Sans JP"/>
                          <a:ea typeface="Noto Sans JP"/>
                          <a:cs typeface="Noto Sans JP"/>
                          <a:sym typeface="Noto Sans JP"/>
                        </a:rPr>
                        <a:t>このシステムでの保護対象（例）</a:t>
                      </a:r>
                      <a:endParaRPr b="1">
                        <a:solidFill>
                          <a:srgbClr val="1F2937"/>
                        </a:solidFill>
                        <a:latin typeface="Noto Sans JP"/>
                        <a:ea typeface="Noto Sans JP"/>
                        <a:cs typeface="Noto Sans JP"/>
                        <a:sym typeface="Noto Sans JP"/>
                      </a:endParaRPr>
                    </a:p>
                  </a:txBody>
                  <a:tcPr marL="91425" marR="91425" marT="91425" marB="91425" anchor="ctr">
                    <a:solidFill>
                      <a:srgbClr val="EDF3F3"/>
                    </a:solidFill>
                  </a:tcPr>
                </a:tc>
                <a:extLst>
                  <a:ext uri="{0D108BD9-81ED-4DB2-BD59-A6C34878D82A}">
                    <a16:rowId xmlns:a16="http://schemas.microsoft.com/office/drawing/2014/main" val="10000"/>
                  </a:ext>
                </a:extLst>
              </a:tr>
              <a:tr h="628650">
                <a:tc>
                  <a:txBody>
                    <a:bodyPr/>
                    <a:lstStyle/>
                    <a:p>
                      <a:pPr marL="0" lvl="0" indent="0" algn="ctr" rtl="0">
                        <a:spcBef>
                          <a:spcPts val="0"/>
                        </a:spcBef>
                        <a:spcAft>
                          <a:spcPts val="0"/>
                        </a:spcAft>
                        <a:buNone/>
                      </a:pPr>
                      <a:r>
                        <a:rPr lang="ja">
                          <a:solidFill>
                            <a:srgbClr val="1F2937"/>
                          </a:solidFill>
                          <a:latin typeface="Noto Sans JP"/>
                          <a:ea typeface="Noto Sans JP"/>
                          <a:cs typeface="Noto Sans JP"/>
                          <a:sym typeface="Noto Sans JP"/>
                        </a:rPr>
                        <a:t>技術（仕組み）</a:t>
                      </a:r>
                      <a:endParaRPr>
                        <a:solidFill>
                          <a:srgbClr val="1F2937"/>
                        </a:solidFill>
                        <a:latin typeface="Noto Sans JP"/>
                        <a:ea typeface="Noto Sans JP"/>
                        <a:cs typeface="Noto Sans JP"/>
                        <a:sym typeface="Noto Sans JP"/>
                      </a:endParaRPr>
                    </a:p>
                  </a:txBody>
                  <a:tcPr marL="91425" marR="91425" marT="91425" marB="91425" anchor="ctr">
                    <a:solidFill>
                      <a:srgbClr val="FEFEFE"/>
                    </a:solidFill>
                  </a:tcPr>
                </a:tc>
                <a:tc>
                  <a:txBody>
                    <a:bodyPr/>
                    <a:lstStyle/>
                    <a:p>
                      <a:pPr marL="0" lvl="0" indent="0" algn="ctr" rtl="0">
                        <a:spcBef>
                          <a:spcPts val="0"/>
                        </a:spcBef>
                        <a:spcAft>
                          <a:spcPts val="0"/>
                        </a:spcAft>
                        <a:buNone/>
                      </a:pPr>
                      <a:r>
                        <a:rPr lang="ja">
                          <a:solidFill>
                            <a:srgbClr val="1F2937"/>
                          </a:solidFill>
                          <a:latin typeface="Noto Sans JP"/>
                          <a:ea typeface="Noto Sans JP"/>
                          <a:cs typeface="Noto Sans JP"/>
                          <a:sym typeface="Noto Sans JP"/>
                        </a:rPr>
                        <a:t>特許権</a:t>
                      </a:r>
                      <a:endParaRPr>
                        <a:solidFill>
                          <a:srgbClr val="1F2937"/>
                        </a:solidFill>
                        <a:latin typeface="Noto Sans JP"/>
                        <a:ea typeface="Noto Sans JP"/>
                        <a:cs typeface="Noto Sans JP"/>
                        <a:sym typeface="Noto Sans JP"/>
                      </a:endParaRPr>
                    </a:p>
                  </a:txBody>
                  <a:tcPr marL="91425" marR="91425" marT="91425" marB="91425" anchor="ctr">
                    <a:solidFill>
                      <a:srgbClr val="FEFEFE"/>
                    </a:solidFill>
                  </a:tcPr>
                </a:tc>
                <a:tc>
                  <a:txBody>
                    <a:bodyPr/>
                    <a:lstStyle/>
                    <a:p>
                      <a:pPr marL="0" lvl="0" indent="0" algn="l" rtl="0">
                        <a:spcBef>
                          <a:spcPts val="0"/>
                        </a:spcBef>
                        <a:spcAft>
                          <a:spcPts val="0"/>
                        </a:spcAft>
                        <a:buNone/>
                      </a:pPr>
                      <a:r>
                        <a:rPr lang="ja" dirty="0">
                          <a:solidFill>
                            <a:srgbClr val="1F2937"/>
                          </a:solidFill>
                          <a:latin typeface="Noto Sans JP"/>
                          <a:ea typeface="Noto Sans JP"/>
                          <a:cs typeface="Noto Sans JP"/>
                          <a:sym typeface="Noto Sans JP"/>
                        </a:rPr>
                        <a:t>AIが魚の食欲を解析するアルゴリズム、制御構造</a:t>
                      </a:r>
                      <a:endParaRPr dirty="0">
                        <a:solidFill>
                          <a:srgbClr val="1F2937"/>
                        </a:solidFill>
                        <a:latin typeface="Noto Sans JP"/>
                        <a:ea typeface="Noto Sans JP"/>
                        <a:cs typeface="Noto Sans JP"/>
                        <a:sym typeface="Noto Sans JP"/>
                      </a:endParaRPr>
                    </a:p>
                  </a:txBody>
                  <a:tcPr marL="91425" marR="91425" marT="91425" marB="91425" anchor="ctr">
                    <a:solidFill>
                      <a:srgbClr val="FEFEFE"/>
                    </a:solidFill>
                  </a:tcPr>
                </a:tc>
                <a:extLst>
                  <a:ext uri="{0D108BD9-81ED-4DB2-BD59-A6C34878D82A}">
                    <a16:rowId xmlns:a16="http://schemas.microsoft.com/office/drawing/2014/main" val="10001"/>
                  </a:ext>
                </a:extLst>
              </a:tr>
              <a:tr h="628650">
                <a:tc>
                  <a:txBody>
                    <a:bodyPr/>
                    <a:lstStyle/>
                    <a:p>
                      <a:pPr marL="0" lvl="0" indent="0" algn="ctr" rtl="0">
                        <a:spcBef>
                          <a:spcPts val="0"/>
                        </a:spcBef>
                        <a:spcAft>
                          <a:spcPts val="0"/>
                        </a:spcAft>
                        <a:buNone/>
                      </a:pPr>
                      <a:r>
                        <a:rPr lang="ja">
                          <a:solidFill>
                            <a:srgbClr val="1F2937"/>
                          </a:solidFill>
                          <a:latin typeface="Noto Sans JP"/>
                          <a:ea typeface="Noto Sans JP"/>
                          <a:cs typeface="Noto Sans JP"/>
                          <a:sym typeface="Noto Sans JP"/>
                        </a:rPr>
                        <a:t>情報（ノウハウ）</a:t>
                      </a:r>
                      <a:endParaRPr>
                        <a:solidFill>
                          <a:srgbClr val="1F2937"/>
                        </a:solidFill>
                        <a:latin typeface="Noto Sans JP"/>
                        <a:ea typeface="Noto Sans JP"/>
                        <a:cs typeface="Noto Sans JP"/>
                        <a:sym typeface="Noto Sans JP"/>
                      </a:endParaRPr>
                    </a:p>
                  </a:txBody>
                  <a:tcPr marL="91425" marR="91425" marT="91425" marB="91425" anchor="ctr">
                    <a:solidFill>
                      <a:srgbClr val="FEFEFE"/>
                    </a:solidFill>
                  </a:tcPr>
                </a:tc>
                <a:tc>
                  <a:txBody>
                    <a:bodyPr/>
                    <a:lstStyle/>
                    <a:p>
                      <a:pPr marL="0" lvl="0" indent="0" algn="ctr" rtl="0">
                        <a:spcBef>
                          <a:spcPts val="0"/>
                        </a:spcBef>
                        <a:spcAft>
                          <a:spcPts val="0"/>
                        </a:spcAft>
                        <a:buNone/>
                      </a:pPr>
                      <a:r>
                        <a:rPr lang="ja">
                          <a:solidFill>
                            <a:srgbClr val="1F2937"/>
                          </a:solidFill>
                          <a:latin typeface="Noto Sans JP"/>
                          <a:ea typeface="Noto Sans JP"/>
                          <a:cs typeface="Noto Sans JP"/>
                          <a:sym typeface="Noto Sans JP"/>
                        </a:rPr>
                        <a:t>営業秘密</a:t>
                      </a:r>
                      <a:endParaRPr>
                        <a:solidFill>
                          <a:srgbClr val="1F2937"/>
                        </a:solidFill>
                        <a:latin typeface="Noto Sans JP"/>
                        <a:ea typeface="Noto Sans JP"/>
                        <a:cs typeface="Noto Sans JP"/>
                        <a:sym typeface="Noto Sans JP"/>
                      </a:endParaRPr>
                    </a:p>
                  </a:txBody>
                  <a:tcPr marL="91425" marR="91425" marT="91425" marB="91425" anchor="ctr">
                    <a:solidFill>
                      <a:srgbClr val="FEFEFE"/>
                    </a:solidFill>
                  </a:tcPr>
                </a:tc>
                <a:tc>
                  <a:txBody>
                    <a:bodyPr/>
                    <a:lstStyle/>
                    <a:p>
                      <a:pPr marL="0" lvl="0" indent="0" algn="l" rtl="0">
                        <a:spcBef>
                          <a:spcPts val="0"/>
                        </a:spcBef>
                        <a:spcAft>
                          <a:spcPts val="0"/>
                        </a:spcAft>
                        <a:buNone/>
                      </a:pPr>
                      <a:r>
                        <a:rPr lang="ja" dirty="0">
                          <a:solidFill>
                            <a:srgbClr val="1F2937"/>
                          </a:solidFill>
                          <a:latin typeface="Noto Sans JP"/>
                          <a:ea typeface="Noto Sans JP"/>
                          <a:cs typeface="Noto Sans JP"/>
                          <a:sym typeface="Noto Sans JP"/>
                        </a:rPr>
                        <a:t>センサで収集した水温ビッグデータ、独自の飼育ノウハウ</a:t>
                      </a:r>
                      <a:endParaRPr dirty="0">
                        <a:solidFill>
                          <a:srgbClr val="1F2937"/>
                        </a:solidFill>
                        <a:latin typeface="Noto Sans JP"/>
                        <a:ea typeface="Noto Sans JP"/>
                        <a:cs typeface="Noto Sans JP"/>
                        <a:sym typeface="Noto Sans JP"/>
                      </a:endParaRPr>
                    </a:p>
                  </a:txBody>
                  <a:tcPr marL="91425" marR="91425" marT="91425" marB="91425" anchor="ctr">
                    <a:solidFill>
                      <a:srgbClr val="FEFEFE"/>
                    </a:solidFill>
                  </a:tcPr>
                </a:tc>
                <a:extLst>
                  <a:ext uri="{0D108BD9-81ED-4DB2-BD59-A6C34878D82A}">
                    <a16:rowId xmlns:a16="http://schemas.microsoft.com/office/drawing/2014/main" val="10002"/>
                  </a:ext>
                </a:extLst>
              </a:tr>
              <a:tr h="628650">
                <a:tc>
                  <a:txBody>
                    <a:bodyPr/>
                    <a:lstStyle/>
                    <a:p>
                      <a:pPr marL="0" lvl="0" indent="0" algn="ctr" rtl="0">
                        <a:spcBef>
                          <a:spcPts val="0"/>
                        </a:spcBef>
                        <a:spcAft>
                          <a:spcPts val="0"/>
                        </a:spcAft>
                        <a:buNone/>
                      </a:pPr>
                      <a:r>
                        <a:rPr lang="ja">
                          <a:solidFill>
                            <a:srgbClr val="1F2937"/>
                          </a:solidFill>
                          <a:latin typeface="Noto Sans JP"/>
                          <a:ea typeface="Noto Sans JP"/>
                          <a:cs typeface="Noto Sans JP"/>
                          <a:sym typeface="Noto Sans JP"/>
                        </a:rPr>
                        <a:t>デザイン（外観）</a:t>
                      </a:r>
                      <a:endParaRPr>
                        <a:solidFill>
                          <a:srgbClr val="1F2937"/>
                        </a:solidFill>
                        <a:latin typeface="Noto Sans JP"/>
                        <a:ea typeface="Noto Sans JP"/>
                        <a:cs typeface="Noto Sans JP"/>
                        <a:sym typeface="Noto Sans JP"/>
                      </a:endParaRPr>
                    </a:p>
                  </a:txBody>
                  <a:tcPr marL="91425" marR="91425" marT="91425" marB="91425" anchor="ctr">
                    <a:solidFill>
                      <a:srgbClr val="FEFEFE"/>
                    </a:solidFill>
                  </a:tcPr>
                </a:tc>
                <a:tc>
                  <a:txBody>
                    <a:bodyPr/>
                    <a:lstStyle/>
                    <a:p>
                      <a:pPr marL="0" lvl="0" indent="0" algn="ctr" rtl="0">
                        <a:spcBef>
                          <a:spcPts val="0"/>
                        </a:spcBef>
                        <a:spcAft>
                          <a:spcPts val="0"/>
                        </a:spcAft>
                        <a:buNone/>
                      </a:pPr>
                      <a:r>
                        <a:rPr lang="ja">
                          <a:solidFill>
                            <a:srgbClr val="1F2937"/>
                          </a:solidFill>
                          <a:latin typeface="Noto Sans JP"/>
                          <a:ea typeface="Noto Sans JP"/>
                          <a:cs typeface="Noto Sans JP"/>
                          <a:sym typeface="Noto Sans JP"/>
                        </a:rPr>
                        <a:t>意匠権</a:t>
                      </a:r>
                      <a:endParaRPr>
                        <a:solidFill>
                          <a:srgbClr val="1F2937"/>
                        </a:solidFill>
                        <a:latin typeface="Noto Sans JP"/>
                        <a:ea typeface="Noto Sans JP"/>
                        <a:cs typeface="Noto Sans JP"/>
                        <a:sym typeface="Noto Sans JP"/>
                      </a:endParaRPr>
                    </a:p>
                  </a:txBody>
                  <a:tcPr marL="91425" marR="91425" marT="91425" marB="91425" anchor="ctr">
                    <a:solidFill>
                      <a:srgbClr val="FEFEFE"/>
                    </a:solidFill>
                  </a:tcPr>
                </a:tc>
                <a:tc>
                  <a:txBody>
                    <a:bodyPr/>
                    <a:lstStyle/>
                    <a:p>
                      <a:pPr marL="0" lvl="0" indent="0" algn="l" rtl="0">
                        <a:spcBef>
                          <a:spcPts val="0"/>
                        </a:spcBef>
                        <a:spcAft>
                          <a:spcPts val="0"/>
                        </a:spcAft>
                        <a:buNone/>
                      </a:pPr>
                      <a:r>
                        <a:rPr lang="ja" dirty="0">
                          <a:solidFill>
                            <a:srgbClr val="1F2937"/>
                          </a:solidFill>
                          <a:latin typeface="Noto Sans JP"/>
                          <a:ea typeface="Noto Sans JP"/>
                          <a:cs typeface="Noto Sans JP"/>
                          <a:sym typeface="Noto Sans JP"/>
                        </a:rPr>
                        <a:t>給餌ロボットの独創的な形状、操作画面のGUI</a:t>
                      </a:r>
                      <a:endParaRPr dirty="0">
                        <a:solidFill>
                          <a:srgbClr val="1F2937"/>
                        </a:solidFill>
                        <a:latin typeface="Noto Sans JP"/>
                        <a:ea typeface="Noto Sans JP"/>
                        <a:cs typeface="Noto Sans JP"/>
                        <a:sym typeface="Noto Sans JP"/>
                      </a:endParaRPr>
                    </a:p>
                  </a:txBody>
                  <a:tcPr marL="91425" marR="91425" marT="91425" marB="91425" anchor="ctr">
                    <a:solidFill>
                      <a:srgbClr val="FEFEFE"/>
                    </a:solidFill>
                  </a:tcPr>
                </a:tc>
                <a:extLst>
                  <a:ext uri="{0D108BD9-81ED-4DB2-BD59-A6C34878D82A}">
                    <a16:rowId xmlns:a16="http://schemas.microsoft.com/office/drawing/2014/main" val="10003"/>
                  </a:ext>
                </a:extLst>
              </a:tr>
              <a:tr h="628650">
                <a:tc>
                  <a:txBody>
                    <a:bodyPr/>
                    <a:lstStyle/>
                    <a:p>
                      <a:pPr marL="0" lvl="0" indent="0" algn="ctr" rtl="0">
                        <a:spcBef>
                          <a:spcPts val="0"/>
                        </a:spcBef>
                        <a:spcAft>
                          <a:spcPts val="0"/>
                        </a:spcAft>
                        <a:buNone/>
                      </a:pPr>
                      <a:r>
                        <a:rPr lang="ja">
                          <a:solidFill>
                            <a:srgbClr val="1F2937"/>
                          </a:solidFill>
                          <a:latin typeface="Noto Sans JP"/>
                          <a:ea typeface="Noto Sans JP"/>
                          <a:cs typeface="Noto Sans JP"/>
                          <a:sym typeface="Noto Sans JP"/>
                        </a:rPr>
                        <a:t>ブランド（信用）</a:t>
                      </a:r>
                      <a:endParaRPr>
                        <a:solidFill>
                          <a:srgbClr val="1F2937"/>
                        </a:solidFill>
                        <a:latin typeface="Noto Sans JP"/>
                        <a:ea typeface="Noto Sans JP"/>
                        <a:cs typeface="Noto Sans JP"/>
                        <a:sym typeface="Noto Sans JP"/>
                      </a:endParaRPr>
                    </a:p>
                  </a:txBody>
                  <a:tcPr marL="91425" marR="91425" marT="91425" marB="91425" anchor="ctr">
                    <a:solidFill>
                      <a:srgbClr val="FEFEFE"/>
                    </a:solidFill>
                  </a:tcPr>
                </a:tc>
                <a:tc>
                  <a:txBody>
                    <a:bodyPr/>
                    <a:lstStyle/>
                    <a:p>
                      <a:pPr marL="0" lvl="0" indent="0" algn="ctr" rtl="0">
                        <a:spcBef>
                          <a:spcPts val="0"/>
                        </a:spcBef>
                        <a:spcAft>
                          <a:spcPts val="0"/>
                        </a:spcAft>
                        <a:buNone/>
                      </a:pPr>
                      <a:r>
                        <a:rPr lang="ja">
                          <a:solidFill>
                            <a:srgbClr val="1F2937"/>
                          </a:solidFill>
                          <a:latin typeface="Noto Sans JP"/>
                          <a:ea typeface="Noto Sans JP"/>
                          <a:cs typeface="Noto Sans JP"/>
                          <a:sym typeface="Noto Sans JP"/>
                        </a:rPr>
                        <a:t>商標権・GI</a:t>
                      </a:r>
                      <a:endParaRPr>
                        <a:solidFill>
                          <a:srgbClr val="1F2937"/>
                        </a:solidFill>
                        <a:latin typeface="Noto Sans JP"/>
                        <a:ea typeface="Noto Sans JP"/>
                        <a:cs typeface="Noto Sans JP"/>
                        <a:sym typeface="Noto Sans JP"/>
                      </a:endParaRPr>
                    </a:p>
                  </a:txBody>
                  <a:tcPr marL="91425" marR="91425" marT="91425" marB="91425" anchor="ctr">
                    <a:solidFill>
                      <a:srgbClr val="FEFEFE"/>
                    </a:solidFill>
                  </a:tcPr>
                </a:tc>
                <a:tc>
                  <a:txBody>
                    <a:bodyPr/>
                    <a:lstStyle/>
                    <a:p>
                      <a:pPr marL="0" lvl="0" indent="0" algn="l" rtl="0">
                        <a:spcBef>
                          <a:spcPts val="0"/>
                        </a:spcBef>
                        <a:spcAft>
                          <a:spcPts val="0"/>
                        </a:spcAft>
                        <a:buNone/>
                      </a:pPr>
                      <a:r>
                        <a:rPr lang="ja" dirty="0">
                          <a:solidFill>
                            <a:srgbClr val="1F2937"/>
                          </a:solidFill>
                          <a:latin typeface="Noto Sans JP"/>
                          <a:ea typeface="Noto Sans JP"/>
                          <a:cs typeface="Noto Sans JP"/>
                          <a:sym typeface="Noto Sans JP"/>
                        </a:rPr>
                        <a:t>製品ロゴ、生産された魚のブランド名（〇〇鯛）</a:t>
                      </a:r>
                      <a:endParaRPr dirty="0">
                        <a:solidFill>
                          <a:srgbClr val="1F2937"/>
                        </a:solidFill>
                        <a:latin typeface="Noto Sans JP"/>
                        <a:ea typeface="Noto Sans JP"/>
                        <a:cs typeface="Noto Sans JP"/>
                        <a:sym typeface="Noto Sans JP"/>
                      </a:endParaRPr>
                    </a:p>
                  </a:txBody>
                  <a:tcPr marL="91425" marR="91425" marT="91425" marB="91425" anchor="ctr">
                    <a:solidFill>
                      <a:srgbClr val="FEFEFE"/>
                    </a:solidFill>
                  </a:tcPr>
                </a:tc>
                <a:extLst>
                  <a:ext uri="{0D108BD9-81ED-4DB2-BD59-A6C34878D82A}">
                    <a16:rowId xmlns:a16="http://schemas.microsoft.com/office/drawing/2014/main" val="10004"/>
                  </a:ext>
                </a:extLst>
              </a:tr>
            </a:tbl>
          </a:graphicData>
        </a:graphic>
      </p:graphicFrame>
      <p:sp>
        <p:nvSpPr>
          <p:cNvPr id="282" name="Google Shape;282;p28"/>
          <p:cNvSpPr/>
          <p:nvPr/>
        </p:nvSpPr>
        <p:spPr>
          <a:xfrm>
            <a:off x="0" y="5086350"/>
            <a:ext cx="9144000" cy="573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86"/>
        <p:cNvGrpSpPr/>
        <p:nvPr/>
      </p:nvGrpSpPr>
      <p:grpSpPr>
        <a:xfrm>
          <a:off x="0" y="0"/>
          <a:ext cx="0" cy="0"/>
          <a:chOff x="0" y="0"/>
          <a:chExt cx="0" cy="0"/>
        </a:xfrm>
      </p:grpSpPr>
      <p:pic>
        <p:nvPicPr>
          <p:cNvPr id="287" name="Google Shape;287;p29"/>
          <p:cNvPicPr preferRelativeResize="0"/>
          <p:nvPr/>
        </p:nvPicPr>
        <p:blipFill>
          <a:blip r:embed="rId3">
            <a:alphaModFix/>
          </a:blip>
          <a:stretch>
            <a:fillRect/>
          </a:stretch>
        </p:blipFill>
        <p:spPr>
          <a:xfrm>
            <a:off x="0" y="0"/>
            <a:ext cx="9144000" cy="5143501"/>
          </a:xfrm>
          <a:prstGeom prst="rect">
            <a:avLst/>
          </a:prstGeom>
          <a:noFill/>
          <a:ln>
            <a:noFill/>
          </a:ln>
        </p:spPr>
      </p:pic>
      <p:sp>
        <p:nvSpPr>
          <p:cNvPr id="288" name="Google Shape;288;p29"/>
          <p:cNvSpPr txBox="1"/>
          <p:nvPr/>
        </p:nvSpPr>
        <p:spPr>
          <a:xfrm>
            <a:off x="238125" y="298500"/>
            <a:ext cx="7905900" cy="30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ja" sz="2400" b="1">
                <a:solidFill>
                  <a:srgbClr val="333333"/>
                </a:solidFill>
                <a:latin typeface="Noto Sans JP"/>
                <a:ea typeface="Noto Sans JP"/>
                <a:cs typeface="Noto Sans JP"/>
                <a:sym typeface="Noto Sans JP"/>
              </a:rPr>
              <a:t>要点：知財戦略の肝</a:t>
            </a:r>
            <a:endParaRPr sz="2400" b="1">
              <a:solidFill>
                <a:srgbClr val="333333"/>
              </a:solidFill>
              <a:latin typeface="Noto Sans JP"/>
              <a:ea typeface="Noto Sans JP"/>
              <a:cs typeface="Noto Sans JP"/>
              <a:sym typeface="Noto Sans JP"/>
            </a:endParaRPr>
          </a:p>
        </p:txBody>
      </p:sp>
      <p:grpSp>
        <p:nvGrpSpPr>
          <p:cNvPr id="289" name="Google Shape;289;p29"/>
          <p:cNvGrpSpPr/>
          <p:nvPr/>
        </p:nvGrpSpPr>
        <p:grpSpPr>
          <a:xfrm>
            <a:off x="238125" y="762000"/>
            <a:ext cx="2870200" cy="38100"/>
            <a:chOff x="238125" y="762000"/>
            <a:chExt cx="2870200" cy="38100"/>
          </a:xfrm>
          <a:solidFill>
            <a:srgbClr val="72A5A6"/>
          </a:solidFill>
        </p:grpSpPr>
        <p:sp>
          <p:nvSpPr>
            <p:cNvPr id="290" name="Google Shape;290;p29"/>
            <p:cNvSpPr/>
            <p:nvPr/>
          </p:nvSpPr>
          <p:spPr>
            <a:xfrm>
              <a:off x="238125" y="762000"/>
              <a:ext cx="38100" cy="38100"/>
            </a:xfrm>
            <a:prstGeom prst="ellipse">
              <a:avLst/>
            </a:prstGeom>
            <a:grp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91" name="Google Shape;291;p29"/>
            <p:cNvSpPr/>
            <p:nvPr/>
          </p:nvSpPr>
          <p:spPr>
            <a:xfrm>
              <a:off x="257175" y="762000"/>
              <a:ext cx="2832000" cy="38100"/>
            </a:xfrm>
            <a:prstGeom prst="rect">
              <a:avLst/>
            </a:prstGeom>
            <a:grp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92" name="Google Shape;292;p29"/>
            <p:cNvSpPr/>
            <p:nvPr/>
          </p:nvSpPr>
          <p:spPr>
            <a:xfrm>
              <a:off x="3070225" y="762000"/>
              <a:ext cx="38100" cy="38100"/>
            </a:xfrm>
            <a:prstGeom prst="ellipse">
              <a:avLst/>
            </a:prstGeom>
            <a:grp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sp>
        <p:nvSpPr>
          <p:cNvPr id="293" name="Google Shape;293;p29"/>
          <p:cNvSpPr txBox="1"/>
          <p:nvPr/>
        </p:nvSpPr>
        <p:spPr>
          <a:xfrm>
            <a:off x="238125" y="857250"/>
            <a:ext cx="8667900" cy="381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sz="1600">
                <a:solidFill>
                  <a:srgbClr val="333333"/>
                </a:solidFill>
                <a:latin typeface="Noto Sans JP"/>
                <a:ea typeface="Noto Sans JP"/>
                <a:cs typeface="Noto Sans JP"/>
                <a:sym typeface="Noto Sans JP"/>
              </a:rPr>
              <a:t>「作ったから大丈夫」ではない</a:t>
            </a:r>
            <a:endParaRPr sz="1600">
              <a:solidFill>
                <a:srgbClr val="333333"/>
              </a:solidFill>
              <a:latin typeface="Noto Sans JP"/>
              <a:ea typeface="Noto Sans JP"/>
              <a:cs typeface="Noto Sans JP"/>
              <a:sym typeface="Noto Sans JP"/>
            </a:endParaRPr>
          </a:p>
        </p:txBody>
      </p:sp>
      <p:sp>
        <p:nvSpPr>
          <p:cNvPr id="294" name="Google Shape;294;p29"/>
          <p:cNvSpPr/>
          <p:nvPr/>
        </p:nvSpPr>
        <p:spPr>
          <a:xfrm>
            <a:off x="238125" y="1600200"/>
            <a:ext cx="8667900" cy="3143400"/>
          </a:xfrm>
          <a:prstGeom prst="rect">
            <a:avLst/>
          </a:prstGeom>
          <a:solidFill>
            <a:srgbClr val="FEFEFE"/>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95" name="Google Shape;295;p29"/>
          <p:cNvSpPr txBox="1"/>
          <p:nvPr/>
        </p:nvSpPr>
        <p:spPr>
          <a:xfrm>
            <a:off x="428625" y="1790700"/>
            <a:ext cx="8286900" cy="27624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None/>
            </a:pPr>
            <a:r>
              <a:rPr lang="ja" sz="1600" b="1">
                <a:solidFill>
                  <a:srgbClr val="1F2937"/>
                </a:solidFill>
                <a:latin typeface="Noto Sans JP"/>
                <a:ea typeface="Noto Sans JP"/>
                <a:cs typeface="Noto Sans JP"/>
                <a:sym typeface="Noto Sans JP"/>
              </a:rPr>
              <a:t>オープン＆クローズ戦略</a:t>
            </a:r>
            <a:r>
              <a:rPr lang="ja">
                <a:solidFill>
                  <a:srgbClr val="1F2937"/>
                </a:solidFill>
                <a:latin typeface="Noto Sans JP"/>
                <a:ea typeface="Noto Sans JP"/>
                <a:cs typeface="Noto Sans JP"/>
                <a:sym typeface="Noto Sans JP"/>
              </a:rPr>
              <a:t> ：公開する技術と隠すノウハウを戦略的に分ける</a:t>
            </a: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r>
              <a:rPr lang="ja" sz="1600" b="1">
                <a:solidFill>
                  <a:srgbClr val="1F2937"/>
                </a:solidFill>
                <a:latin typeface="Noto Sans JP"/>
                <a:ea typeface="Noto Sans JP"/>
                <a:cs typeface="Noto Sans JP"/>
                <a:sym typeface="Noto Sans JP"/>
              </a:rPr>
              <a:t>権利化の能動性</a:t>
            </a:r>
            <a:r>
              <a:rPr lang="ja">
                <a:solidFill>
                  <a:srgbClr val="1F2937"/>
                </a:solidFill>
                <a:latin typeface="Noto Sans JP"/>
                <a:ea typeface="Noto Sans JP"/>
                <a:cs typeface="Noto Sans JP"/>
                <a:sym typeface="Noto Sans JP"/>
              </a:rPr>
              <a:t> ：特許、意匠、商標は出願・登録しなければ発生しない</a:t>
            </a: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r>
              <a:rPr lang="ja" sz="1600" b="1">
                <a:solidFill>
                  <a:srgbClr val="1F2937"/>
                </a:solidFill>
                <a:latin typeface="Noto Sans JP"/>
                <a:ea typeface="Noto Sans JP"/>
                <a:cs typeface="Noto Sans JP"/>
                <a:sym typeface="Noto Sans JP"/>
              </a:rPr>
              <a:t>作っただけでは無防備</a:t>
            </a:r>
            <a:r>
              <a:rPr lang="ja">
                <a:solidFill>
                  <a:srgbClr val="1F2937"/>
                </a:solidFill>
                <a:latin typeface="Noto Sans JP"/>
                <a:ea typeface="Noto Sans JP"/>
                <a:cs typeface="Noto Sans JP"/>
                <a:sym typeface="Noto Sans JP"/>
              </a:rPr>
              <a:t> ：技術開発と知財活動は「車の両輪」である</a:t>
            </a: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600"/>
              </a:spcAft>
              <a:buNone/>
            </a:pPr>
            <a:r>
              <a:rPr lang="ja" sz="1600" b="1">
                <a:solidFill>
                  <a:srgbClr val="1F2937"/>
                </a:solidFill>
                <a:latin typeface="Noto Sans JP"/>
                <a:ea typeface="Noto Sans JP"/>
                <a:cs typeface="Noto Sans JP"/>
                <a:sym typeface="Noto Sans JP"/>
              </a:rPr>
              <a:t>スピード勝負</a:t>
            </a:r>
            <a:r>
              <a:rPr lang="ja">
                <a:solidFill>
                  <a:srgbClr val="1F2937"/>
                </a:solidFill>
                <a:latin typeface="Noto Sans JP"/>
                <a:ea typeface="Noto Sans JP"/>
                <a:cs typeface="Noto Sans JP"/>
                <a:sym typeface="Noto Sans JP"/>
              </a:rPr>
              <a:t> ：国内販売前に海外展開を見据えた出願計画を立てる</a:t>
            </a:r>
            <a:endParaRPr>
              <a:solidFill>
                <a:srgbClr val="1F2937"/>
              </a:solidFill>
              <a:latin typeface="Noto Sans JP"/>
              <a:ea typeface="Noto Sans JP"/>
              <a:cs typeface="Noto Sans JP"/>
              <a:sym typeface="Noto Sans JP"/>
            </a:endParaRPr>
          </a:p>
        </p:txBody>
      </p:sp>
      <p:sp>
        <p:nvSpPr>
          <p:cNvPr id="296" name="Google Shape;296;p29"/>
          <p:cNvSpPr/>
          <p:nvPr/>
        </p:nvSpPr>
        <p:spPr>
          <a:xfrm>
            <a:off x="0" y="5086350"/>
            <a:ext cx="9144000" cy="573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32">
          <a:extLst>
            <a:ext uri="{FF2B5EF4-FFF2-40B4-BE49-F238E27FC236}">
              <a16:creationId xmlns:a16="http://schemas.microsoft.com/office/drawing/2014/main" id="{3465BF0D-C5FE-CDC3-F097-3A8F10A84781}"/>
            </a:ext>
          </a:extLst>
        </p:cNvPr>
        <p:cNvGrpSpPr/>
        <p:nvPr/>
      </p:nvGrpSpPr>
      <p:grpSpPr>
        <a:xfrm>
          <a:off x="0" y="0"/>
          <a:ext cx="0" cy="0"/>
          <a:chOff x="0" y="0"/>
          <a:chExt cx="0" cy="0"/>
        </a:xfrm>
      </p:grpSpPr>
      <p:sp>
        <p:nvSpPr>
          <p:cNvPr id="334" name="Google Shape;334;p35">
            <a:extLst>
              <a:ext uri="{FF2B5EF4-FFF2-40B4-BE49-F238E27FC236}">
                <a16:creationId xmlns:a16="http://schemas.microsoft.com/office/drawing/2014/main" id="{55BD8520-B287-8131-63BF-9C3B4C36A4A4}"/>
              </a:ext>
            </a:extLst>
          </p:cNvPr>
          <p:cNvSpPr txBox="1"/>
          <p:nvPr/>
        </p:nvSpPr>
        <p:spPr>
          <a:xfrm>
            <a:off x="238125" y="190500"/>
            <a:ext cx="7905900" cy="571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JP" altLang="en-US" sz="2400" b="1" dirty="0">
                <a:solidFill>
                  <a:srgbClr val="333333"/>
                </a:solidFill>
                <a:latin typeface="Noto Sans JP"/>
                <a:ea typeface="Noto Sans JP"/>
                <a:cs typeface="Noto Sans JP"/>
                <a:sym typeface="Noto Sans JP"/>
              </a:rPr>
              <a:t>参考サイト：リンク集</a:t>
            </a:r>
            <a:endParaRPr sz="2400" b="1" dirty="0">
              <a:solidFill>
                <a:srgbClr val="333333"/>
              </a:solidFill>
              <a:latin typeface="Noto Sans JP"/>
              <a:ea typeface="Noto Sans JP"/>
              <a:cs typeface="Noto Sans JP"/>
              <a:sym typeface="Noto Sans JP"/>
            </a:endParaRPr>
          </a:p>
        </p:txBody>
      </p:sp>
      <p:sp>
        <p:nvSpPr>
          <p:cNvPr id="335" name="Google Shape;335;p35">
            <a:extLst>
              <a:ext uri="{FF2B5EF4-FFF2-40B4-BE49-F238E27FC236}">
                <a16:creationId xmlns:a16="http://schemas.microsoft.com/office/drawing/2014/main" id="{23E60E38-43BE-DBC4-0255-9FDCDD76F194}"/>
              </a:ext>
            </a:extLst>
          </p:cNvPr>
          <p:cNvSpPr/>
          <p:nvPr/>
        </p:nvSpPr>
        <p:spPr>
          <a:xfrm>
            <a:off x="238125" y="762000"/>
            <a:ext cx="6050400" cy="381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37" name="Google Shape;337;p35">
            <a:extLst>
              <a:ext uri="{FF2B5EF4-FFF2-40B4-BE49-F238E27FC236}">
                <a16:creationId xmlns:a16="http://schemas.microsoft.com/office/drawing/2014/main" id="{2FE101D6-377B-C488-B968-9E62976A1D1A}"/>
              </a:ext>
            </a:extLst>
          </p:cNvPr>
          <p:cNvSpPr/>
          <p:nvPr/>
        </p:nvSpPr>
        <p:spPr>
          <a:xfrm>
            <a:off x="238050" y="1061307"/>
            <a:ext cx="8667900" cy="3844068"/>
          </a:xfrm>
          <a:prstGeom prst="rect">
            <a:avLst/>
          </a:prstGeom>
          <a:solidFill>
            <a:srgbClr val="F9FAFA">
              <a:alpha val="50000"/>
            </a:srgbClr>
          </a:solidFill>
          <a:ln w="15875">
            <a:solidFill>
              <a:schemeClr val="tx1">
                <a:lumMod val="85000"/>
                <a:lumOff val="15000"/>
              </a:schemeClr>
            </a:solid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38" name="Google Shape;338;p35">
            <a:extLst>
              <a:ext uri="{FF2B5EF4-FFF2-40B4-BE49-F238E27FC236}">
                <a16:creationId xmlns:a16="http://schemas.microsoft.com/office/drawing/2014/main" id="{37DC74DC-05BF-15A3-4C8D-B332B0BC2652}"/>
              </a:ext>
            </a:extLst>
          </p:cNvPr>
          <p:cNvSpPr txBox="1"/>
          <p:nvPr/>
        </p:nvSpPr>
        <p:spPr>
          <a:xfrm>
            <a:off x="428625" y="1182029"/>
            <a:ext cx="8286900" cy="3628096"/>
          </a:xfrm>
          <a:prstGeom prst="rect">
            <a:avLst/>
          </a:prstGeom>
          <a:noFill/>
          <a:ln>
            <a:noFill/>
          </a:ln>
        </p:spPr>
        <p:txBody>
          <a:bodyPr spcFirstLastPara="1" wrap="square" lIns="91425" tIns="91425" rIns="91425" bIns="91425" anchor="t" anchorCtr="0">
            <a:noAutofit/>
          </a:bodyPr>
          <a:lstStyle/>
          <a:p>
            <a:pPr lvl="0"/>
            <a:r>
              <a:rPr lang="ja-JP" altLang="en-US" sz="1200" dirty="0">
                <a:solidFill>
                  <a:srgbClr val="333333"/>
                </a:solidFill>
                <a:latin typeface="Noto Sans JP"/>
                <a:ea typeface="Noto Sans JP"/>
                <a:cs typeface="Noto Sans JP"/>
                <a:sym typeface="Noto Sans JP"/>
              </a:rPr>
              <a:t>・「広島カキ「災害級」の大量死　農水相が視察、支援を検討」</a:t>
            </a:r>
            <a:r>
              <a:rPr lang="en-US" altLang="ja-JP" sz="1200" dirty="0">
                <a:solidFill>
                  <a:srgbClr val="333333"/>
                </a:solidFill>
                <a:latin typeface="Noto Sans JP"/>
                <a:ea typeface="Noto Sans JP"/>
                <a:cs typeface="Noto Sans JP"/>
                <a:sym typeface="Noto Sans JP"/>
              </a:rPr>
              <a:t> JIJI.COM</a:t>
            </a:r>
          </a:p>
          <a:p>
            <a:pPr lvl="0"/>
            <a:r>
              <a:rPr lang="en-US" altLang="ja-JP" sz="1200" dirty="0"/>
              <a:t>     </a:t>
            </a:r>
            <a:r>
              <a:rPr lang="en-US" altLang="ja-JP" sz="1200" dirty="0">
                <a:hlinkClick r:id="rId3"/>
              </a:rPr>
              <a:t>https://www.jiji.com/jc/article?k=2025111900903&amp;g=eco#goog_rewarded	</a:t>
            </a:r>
            <a:endParaRPr lang="en-US" altLang="ja-JP" sz="1200" dirty="0"/>
          </a:p>
          <a:p>
            <a:pPr lvl="0"/>
            <a:endParaRPr lang="en-US" altLang="ja-JP" sz="1200" dirty="0"/>
          </a:p>
          <a:p>
            <a:pPr lvl="0"/>
            <a:r>
              <a:rPr lang="ja-JP" altLang="en-US" sz="1200" dirty="0">
                <a:solidFill>
                  <a:srgbClr val="333333"/>
                </a:solidFill>
                <a:latin typeface="Noto Sans JP"/>
                <a:ea typeface="Noto Sans JP"/>
                <a:cs typeface="Noto Sans JP"/>
                <a:sym typeface="Noto Sans JP"/>
              </a:rPr>
              <a:t>・「日本から流出した「シャインマスカット」はなぜ韓国で育種に使われていないのか」</a:t>
            </a:r>
            <a:r>
              <a:rPr lang="en-US" altLang="ja-JP" sz="1200" dirty="0">
                <a:solidFill>
                  <a:srgbClr val="333333"/>
                </a:solidFill>
                <a:latin typeface="Noto Sans JP"/>
                <a:ea typeface="Noto Sans JP"/>
                <a:cs typeface="Noto Sans JP"/>
                <a:sym typeface="Noto Sans JP"/>
              </a:rPr>
              <a:t> SMART AGRI</a:t>
            </a:r>
          </a:p>
          <a:p>
            <a:pPr lvl="0"/>
            <a:r>
              <a:rPr lang="en-US" altLang="ja-JP" sz="1200" dirty="0"/>
              <a:t>     </a:t>
            </a:r>
            <a:r>
              <a:rPr lang="en-US" altLang="ja-JP" sz="1200" dirty="0">
                <a:hlinkClick r:id="rId4"/>
              </a:rPr>
              <a:t>https://smartagri-jp.com/agriculture/8264</a:t>
            </a:r>
            <a:endParaRPr lang="en-US" altLang="ja-JP" sz="1200" dirty="0"/>
          </a:p>
          <a:p>
            <a:pPr lvl="0"/>
            <a:endParaRPr lang="en-US" altLang="ja-JP" sz="1200" dirty="0"/>
          </a:p>
          <a:p>
            <a:pPr lvl="0"/>
            <a:r>
              <a:rPr lang="ja-JP" altLang="en-US" sz="1200" dirty="0">
                <a:solidFill>
                  <a:srgbClr val="333333"/>
                </a:solidFill>
                <a:latin typeface="Noto Sans JP"/>
                <a:ea typeface="Noto Sans JP"/>
                <a:cs typeface="Noto Sans JP"/>
                <a:sym typeface="Noto Sans JP"/>
              </a:rPr>
              <a:t>・</a:t>
            </a:r>
            <a:r>
              <a:rPr lang="zh-TW" altLang="en-US" sz="1200" dirty="0">
                <a:solidFill>
                  <a:srgbClr val="333333"/>
                </a:solidFill>
                <a:latin typeface="Noto Sans JP"/>
                <a:ea typeface="Noto Sans JP"/>
                <a:cs typeface="Noto Sans JP"/>
                <a:sym typeface="Noto Sans JP"/>
              </a:rPr>
              <a:t>養殖業成長産業化総合戦略</a:t>
            </a:r>
            <a:r>
              <a:rPr lang="ja-JP" altLang="en-US" sz="1200" dirty="0">
                <a:solidFill>
                  <a:srgbClr val="333333"/>
                </a:solidFill>
                <a:latin typeface="Noto Sans JP"/>
                <a:ea typeface="Noto Sans JP"/>
                <a:cs typeface="Noto Sans JP"/>
                <a:sym typeface="Noto Sans JP"/>
              </a:rPr>
              <a:t>　水産庁</a:t>
            </a:r>
            <a:endParaRPr lang="en-US" altLang="ja-JP" sz="1200" dirty="0">
              <a:solidFill>
                <a:srgbClr val="333333"/>
              </a:solidFill>
              <a:latin typeface="Noto Sans JP"/>
              <a:ea typeface="Noto Sans JP"/>
              <a:cs typeface="Noto Sans JP"/>
              <a:sym typeface="Noto Sans JP"/>
            </a:endParaRPr>
          </a:p>
          <a:p>
            <a:pPr lvl="0"/>
            <a:r>
              <a:rPr lang="ja-JP" altLang="en-US" sz="1200" dirty="0">
                <a:solidFill>
                  <a:srgbClr val="333333"/>
                </a:solidFill>
                <a:latin typeface="Noto Sans JP"/>
                <a:ea typeface="Noto Sans JP"/>
                <a:cs typeface="Noto Sans JP"/>
                <a:sym typeface="Noto Sans JP"/>
              </a:rPr>
              <a:t>　</a:t>
            </a:r>
            <a:r>
              <a:rPr lang="en-US" altLang="ja-JP" sz="1200" dirty="0">
                <a:solidFill>
                  <a:srgbClr val="333333"/>
                </a:solidFill>
                <a:latin typeface="Noto Sans JP"/>
                <a:ea typeface="Noto Sans JP"/>
                <a:cs typeface="Noto Sans JP"/>
                <a:sym typeface="Noto Sans JP"/>
                <a:hlinkClick r:id="rId5"/>
              </a:rPr>
              <a:t>https://www.jfa.maff.go.jp/j/saibai/yousyoku/seityou_senryaku.html</a:t>
            </a:r>
            <a:endParaRPr lang="en-US" sz="1200" dirty="0">
              <a:solidFill>
                <a:srgbClr val="333333"/>
              </a:solidFill>
              <a:latin typeface="Noto Sans JP"/>
              <a:ea typeface="Noto Sans JP"/>
              <a:cs typeface="Noto Sans JP"/>
              <a:sym typeface="Noto Sans JP"/>
            </a:endParaRPr>
          </a:p>
          <a:p>
            <a:pPr lvl="0"/>
            <a:endParaRPr lang="en-US" sz="1200" dirty="0">
              <a:solidFill>
                <a:srgbClr val="333333"/>
              </a:solidFill>
              <a:latin typeface="Noto Sans JP"/>
              <a:ea typeface="Noto Sans JP"/>
              <a:cs typeface="Noto Sans JP"/>
              <a:sym typeface="Noto Sans JP"/>
            </a:endParaRPr>
          </a:p>
          <a:p>
            <a:pPr lvl="0"/>
            <a:r>
              <a:rPr lang="ja-JP" altLang="en-US" sz="1200" dirty="0">
                <a:solidFill>
                  <a:srgbClr val="333333"/>
                </a:solidFill>
                <a:latin typeface="Noto Sans JP"/>
                <a:ea typeface="Noto Sans JP"/>
                <a:cs typeface="Noto Sans JP"/>
                <a:sym typeface="Noto Sans JP"/>
              </a:rPr>
              <a:t>・水産分野における優良系統の保護等に関する検討会　水産庁</a:t>
            </a:r>
            <a:endParaRPr lang="en-US" altLang="ja-JP" sz="1200" dirty="0">
              <a:solidFill>
                <a:srgbClr val="333333"/>
              </a:solidFill>
              <a:latin typeface="Noto Sans JP"/>
              <a:ea typeface="Noto Sans JP"/>
              <a:cs typeface="Noto Sans JP"/>
              <a:sym typeface="Noto Sans JP"/>
            </a:endParaRPr>
          </a:p>
          <a:p>
            <a:pPr lvl="0"/>
            <a:r>
              <a:rPr lang="ja-JP" altLang="en-US" sz="1200" dirty="0">
                <a:solidFill>
                  <a:srgbClr val="333333"/>
                </a:solidFill>
                <a:latin typeface="Noto Sans JP"/>
                <a:ea typeface="Noto Sans JP"/>
                <a:cs typeface="Noto Sans JP"/>
                <a:sym typeface="Noto Sans JP"/>
              </a:rPr>
              <a:t>　</a:t>
            </a:r>
            <a:r>
              <a:rPr lang="en-US" altLang="ja-JP" sz="1200" dirty="0">
                <a:solidFill>
                  <a:srgbClr val="333333"/>
                </a:solidFill>
                <a:latin typeface="Noto Sans JP"/>
                <a:ea typeface="Noto Sans JP"/>
                <a:cs typeface="Noto Sans JP"/>
                <a:sym typeface="Noto Sans JP"/>
                <a:hlinkClick r:id="rId6"/>
              </a:rPr>
              <a:t>https://www.jfa.maff.go.jp/j/saibai/yousyoku/yuuryou.html</a:t>
            </a:r>
            <a:endParaRPr lang="en-US" altLang="ja-JP" sz="1200" dirty="0">
              <a:solidFill>
                <a:srgbClr val="333333"/>
              </a:solidFill>
              <a:latin typeface="Noto Sans JP"/>
              <a:ea typeface="Noto Sans JP"/>
              <a:cs typeface="Noto Sans JP"/>
              <a:sym typeface="Noto Sans JP"/>
            </a:endParaRPr>
          </a:p>
          <a:p>
            <a:pPr lvl="0"/>
            <a:endParaRPr lang="en-US" sz="1200" dirty="0">
              <a:solidFill>
                <a:srgbClr val="333333"/>
              </a:solidFill>
              <a:latin typeface="Noto Sans JP"/>
              <a:ea typeface="Noto Sans JP"/>
              <a:cs typeface="Noto Sans JP"/>
              <a:sym typeface="Noto Sans JP"/>
            </a:endParaRPr>
          </a:p>
          <a:p>
            <a:pPr lvl="0"/>
            <a:r>
              <a:rPr lang="ja-JP" altLang="en-US" sz="1200" dirty="0">
                <a:solidFill>
                  <a:srgbClr val="333333"/>
                </a:solidFill>
                <a:latin typeface="Noto Sans JP"/>
                <a:ea typeface="Noto Sans JP"/>
                <a:cs typeface="Noto Sans JP"/>
                <a:sym typeface="Noto Sans JP"/>
              </a:rPr>
              <a:t>・</a:t>
            </a:r>
            <a:r>
              <a:rPr lang="en-US" altLang="ja-JP" sz="1200" dirty="0">
                <a:solidFill>
                  <a:srgbClr val="333333"/>
                </a:solidFill>
                <a:latin typeface="Noto Sans JP"/>
                <a:ea typeface="Noto Sans JP"/>
                <a:cs typeface="Noto Sans JP"/>
                <a:sym typeface="Noto Sans JP"/>
              </a:rPr>
              <a:t>【</a:t>
            </a:r>
            <a:r>
              <a:rPr lang="ja-JP" altLang="en-US" sz="1200" dirty="0">
                <a:solidFill>
                  <a:srgbClr val="333333"/>
                </a:solidFill>
                <a:latin typeface="Noto Sans JP"/>
                <a:ea typeface="Noto Sans JP"/>
                <a:cs typeface="Noto Sans JP"/>
                <a:sym typeface="Noto Sans JP"/>
              </a:rPr>
              <a:t>みなと新聞</a:t>
            </a:r>
            <a:r>
              <a:rPr lang="en-US" altLang="ja-JP" sz="1200" dirty="0">
                <a:solidFill>
                  <a:srgbClr val="333333"/>
                </a:solidFill>
                <a:latin typeface="Noto Sans JP"/>
                <a:ea typeface="Noto Sans JP"/>
                <a:cs typeface="Noto Sans JP"/>
                <a:sym typeface="Noto Sans JP"/>
              </a:rPr>
              <a:t>】</a:t>
            </a:r>
            <a:r>
              <a:rPr lang="ja-JP" altLang="en-US" sz="1200" dirty="0">
                <a:solidFill>
                  <a:srgbClr val="333333"/>
                </a:solidFill>
                <a:latin typeface="Noto Sans JP"/>
                <a:ea typeface="Noto Sans JP"/>
                <a:cs typeface="Noto Sans JP"/>
                <a:sym typeface="Noto Sans JP"/>
              </a:rPr>
              <a:t>養殖魚の知的財産保護に関する水産庁指針（上）　みなと新聞</a:t>
            </a:r>
            <a:endParaRPr lang="en-US" altLang="ja-JP" sz="1200" dirty="0">
              <a:solidFill>
                <a:srgbClr val="333333"/>
              </a:solidFill>
              <a:latin typeface="Noto Sans JP"/>
              <a:ea typeface="Noto Sans JP"/>
              <a:cs typeface="Noto Sans JP"/>
              <a:sym typeface="Noto Sans JP"/>
            </a:endParaRPr>
          </a:p>
          <a:p>
            <a:pPr lvl="0"/>
            <a:r>
              <a:rPr lang="ja-JP" altLang="en-US" sz="1200" dirty="0">
                <a:solidFill>
                  <a:srgbClr val="333333"/>
                </a:solidFill>
                <a:latin typeface="Noto Sans JP"/>
                <a:ea typeface="Noto Sans JP"/>
                <a:cs typeface="Noto Sans JP"/>
                <a:sym typeface="Noto Sans JP"/>
              </a:rPr>
              <a:t>　</a:t>
            </a:r>
            <a:r>
              <a:rPr lang="en-US" altLang="ja-JP" sz="1200" dirty="0">
                <a:solidFill>
                  <a:srgbClr val="333333"/>
                </a:solidFill>
                <a:latin typeface="Noto Sans JP"/>
                <a:ea typeface="Noto Sans JP"/>
                <a:cs typeface="Noto Sans JP"/>
                <a:sym typeface="Noto Sans JP"/>
                <a:hlinkClick r:id="rId7"/>
              </a:rPr>
              <a:t>https://marinemanager.njc.co.jp/magazine/minato-20230530/</a:t>
            </a:r>
            <a:endParaRPr lang="en-US" altLang="ja-JP" sz="1200" dirty="0">
              <a:solidFill>
                <a:srgbClr val="333333"/>
              </a:solidFill>
              <a:latin typeface="Noto Sans JP"/>
              <a:ea typeface="Noto Sans JP"/>
              <a:cs typeface="Noto Sans JP"/>
              <a:sym typeface="Noto Sans JP"/>
            </a:endParaRPr>
          </a:p>
          <a:p>
            <a:pPr lvl="0"/>
            <a:endParaRPr lang="en-US" sz="1200" dirty="0">
              <a:solidFill>
                <a:srgbClr val="333333"/>
              </a:solidFill>
              <a:latin typeface="Noto Sans JP"/>
              <a:ea typeface="Noto Sans JP"/>
              <a:cs typeface="Noto Sans JP"/>
              <a:sym typeface="Noto Sans JP"/>
            </a:endParaRPr>
          </a:p>
          <a:p>
            <a:pPr lvl="0"/>
            <a:r>
              <a:rPr lang="ja-JP" altLang="en-US" sz="1200" dirty="0">
                <a:solidFill>
                  <a:srgbClr val="333333"/>
                </a:solidFill>
                <a:latin typeface="Noto Sans JP"/>
                <a:ea typeface="Noto Sans JP"/>
                <a:cs typeface="Noto Sans JP"/>
                <a:sym typeface="Noto Sans JP"/>
              </a:rPr>
              <a:t>・水産業の特許取得ガイド－技術・ゲノム・飼料・装置の知財戦略　</a:t>
            </a:r>
            <a:r>
              <a:rPr lang="en-US" altLang="ja-JP" sz="1200" dirty="0">
                <a:solidFill>
                  <a:srgbClr val="333333"/>
                </a:solidFill>
                <a:latin typeface="Noto Sans JP"/>
                <a:ea typeface="Noto Sans JP"/>
                <a:cs typeface="Noto Sans JP"/>
                <a:sym typeface="Noto Sans JP"/>
              </a:rPr>
              <a:t>note (</a:t>
            </a:r>
            <a:r>
              <a:rPr lang="ja-JP" altLang="en-US" sz="1200" dirty="0">
                <a:solidFill>
                  <a:srgbClr val="333333"/>
                </a:solidFill>
                <a:latin typeface="Noto Sans JP"/>
                <a:ea typeface="Noto Sans JP"/>
                <a:cs typeface="Noto Sans JP"/>
                <a:sym typeface="Noto Sans JP"/>
              </a:rPr>
              <a:t>鹿内　一博</a:t>
            </a:r>
            <a:r>
              <a:rPr lang="en-US" altLang="ja-JP" sz="1200" dirty="0">
                <a:solidFill>
                  <a:srgbClr val="333333"/>
                </a:solidFill>
                <a:latin typeface="Noto Sans JP"/>
                <a:ea typeface="Noto Sans JP"/>
                <a:cs typeface="Noto Sans JP"/>
                <a:sym typeface="Noto Sans JP"/>
              </a:rPr>
              <a:t>)</a:t>
            </a:r>
          </a:p>
          <a:p>
            <a:pPr lvl="0"/>
            <a:r>
              <a:rPr lang="ja-JP" altLang="en-US" sz="1200" dirty="0">
                <a:solidFill>
                  <a:srgbClr val="333333"/>
                </a:solidFill>
                <a:latin typeface="Noto Sans JP"/>
                <a:ea typeface="Noto Sans JP"/>
                <a:cs typeface="Noto Sans JP"/>
                <a:sym typeface="Noto Sans JP"/>
              </a:rPr>
              <a:t>　</a:t>
            </a:r>
            <a:r>
              <a:rPr lang="en-US" altLang="ja-JP" sz="1200" dirty="0">
                <a:solidFill>
                  <a:srgbClr val="333333"/>
                </a:solidFill>
                <a:latin typeface="Noto Sans JP"/>
                <a:ea typeface="Noto Sans JP"/>
                <a:cs typeface="Noto Sans JP"/>
                <a:sym typeface="Noto Sans JP"/>
                <a:hlinkClick r:id="rId8"/>
              </a:rPr>
              <a:t>https://note.com/transia_/n/n25a3259aee7f#8b938a1d-b356-4bc7-b16e-0f5960f35a79</a:t>
            </a:r>
            <a:endParaRPr sz="1200" dirty="0">
              <a:solidFill>
                <a:srgbClr val="333333"/>
              </a:solidFill>
              <a:latin typeface="Noto Sans JP"/>
              <a:ea typeface="Noto Sans JP"/>
              <a:cs typeface="Noto Sans JP"/>
              <a:sym typeface="Noto Sans JP"/>
            </a:endParaRPr>
          </a:p>
        </p:txBody>
      </p:sp>
      <p:sp>
        <p:nvSpPr>
          <p:cNvPr id="339" name="Google Shape;339;p35">
            <a:extLst>
              <a:ext uri="{FF2B5EF4-FFF2-40B4-BE49-F238E27FC236}">
                <a16:creationId xmlns:a16="http://schemas.microsoft.com/office/drawing/2014/main" id="{79BB85B5-0CD6-9AAF-5420-614846685EAF}"/>
              </a:ext>
            </a:extLst>
          </p:cNvPr>
          <p:cNvSpPr txBox="1"/>
          <p:nvPr/>
        </p:nvSpPr>
        <p:spPr>
          <a:xfrm>
            <a:off x="8524875" y="4810125"/>
            <a:ext cx="476400" cy="1905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r>
              <a:rPr lang="ja" sz="900">
                <a:solidFill>
                  <a:srgbClr val="42718C"/>
                </a:solidFill>
                <a:latin typeface="Noto Sans JP"/>
                <a:ea typeface="Noto Sans JP"/>
                <a:cs typeface="Noto Sans JP"/>
                <a:sym typeface="Noto Sans JP"/>
              </a:rPr>
              <a:t>22</a:t>
            </a:r>
            <a:endParaRPr sz="900">
              <a:solidFill>
                <a:srgbClr val="42718C"/>
              </a:solidFill>
              <a:latin typeface="Noto Sans JP"/>
              <a:ea typeface="Noto Sans JP"/>
              <a:cs typeface="Noto Sans JP"/>
              <a:sym typeface="Noto Sans JP"/>
            </a:endParaRPr>
          </a:p>
        </p:txBody>
      </p:sp>
    </p:spTree>
    <p:extLst>
      <p:ext uri="{BB962C8B-B14F-4D97-AF65-F5344CB8AC3E}">
        <p14:creationId xmlns:p14="http://schemas.microsoft.com/office/powerpoint/2010/main" val="780421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32">
          <a:extLst>
            <a:ext uri="{FF2B5EF4-FFF2-40B4-BE49-F238E27FC236}">
              <a16:creationId xmlns:a16="http://schemas.microsoft.com/office/drawing/2014/main" id="{895DC29E-EE3D-D6C8-F84A-466D5909D835}"/>
            </a:ext>
          </a:extLst>
        </p:cNvPr>
        <p:cNvGrpSpPr/>
        <p:nvPr/>
      </p:nvGrpSpPr>
      <p:grpSpPr>
        <a:xfrm>
          <a:off x="0" y="0"/>
          <a:ext cx="0" cy="0"/>
          <a:chOff x="0" y="0"/>
          <a:chExt cx="0" cy="0"/>
        </a:xfrm>
      </p:grpSpPr>
      <p:sp>
        <p:nvSpPr>
          <p:cNvPr id="334" name="Google Shape;334;p35">
            <a:extLst>
              <a:ext uri="{FF2B5EF4-FFF2-40B4-BE49-F238E27FC236}">
                <a16:creationId xmlns:a16="http://schemas.microsoft.com/office/drawing/2014/main" id="{FA960C10-160D-09FB-AC64-4FDBF79D1108}"/>
              </a:ext>
            </a:extLst>
          </p:cNvPr>
          <p:cNvSpPr txBox="1"/>
          <p:nvPr/>
        </p:nvSpPr>
        <p:spPr>
          <a:xfrm>
            <a:off x="238125" y="190500"/>
            <a:ext cx="7905900" cy="571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JP" altLang="en-US" sz="2400" b="1" dirty="0">
                <a:solidFill>
                  <a:srgbClr val="333333"/>
                </a:solidFill>
                <a:latin typeface="Noto Sans JP"/>
                <a:ea typeface="Noto Sans JP"/>
                <a:cs typeface="Noto Sans JP"/>
                <a:sym typeface="Noto Sans JP"/>
              </a:rPr>
              <a:t>参考サイト：リンク集</a:t>
            </a:r>
            <a:endParaRPr sz="2400" b="1" dirty="0">
              <a:solidFill>
                <a:srgbClr val="333333"/>
              </a:solidFill>
              <a:latin typeface="Noto Sans JP"/>
              <a:ea typeface="Noto Sans JP"/>
              <a:cs typeface="Noto Sans JP"/>
              <a:sym typeface="Noto Sans JP"/>
            </a:endParaRPr>
          </a:p>
        </p:txBody>
      </p:sp>
      <p:sp>
        <p:nvSpPr>
          <p:cNvPr id="335" name="Google Shape;335;p35">
            <a:extLst>
              <a:ext uri="{FF2B5EF4-FFF2-40B4-BE49-F238E27FC236}">
                <a16:creationId xmlns:a16="http://schemas.microsoft.com/office/drawing/2014/main" id="{2CED45C5-84A3-C60E-9328-0A33094C7376}"/>
              </a:ext>
            </a:extLst>
          </p:cNvPr>
          <p:cNvSpPr/>
          <p:nvPr/>
        </p:nvSpPr>
        <p:spPr>
          <a:xfrm>
            <a:off x="238125" y="762000"/>
            <a:ext cx="6050400" cy="381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37" name="Google Shape;337;p35">
            <a:extLst>
              <a:ext uri="{FF2B5EF4-FFF2-40B4-BE49-F238E27FC236}">
                <a16:creationId xmlns:a16="http://schemas.microsoft.com/office/drawing/2014/main" id="{DE5E67CE-2D94-91A0-B1C0-6693B5349D1A}"/>
              </a:ext>
            </a:extLst>
          </p:cNvPr>
          <p:cNvSpPr/>
          <p:nvPr/>
        </p:nvSpPr>
        <p:spPr>
          <a:xfrm>
            <a:off x="238050" y="1061307"/>
            <a:ext cx="8667900" cy="3844068"/>
          </a:xfrm>
          <a:prstGeom prst="rect">
            <a:avLst/>
          </a:prstGeom>
          <a:solidFill>
            <a:srgbClr val="F9FAFA">
              <a:alpha val="50000"/>
            </a:srgbClr>
          </a:solidFill>
          <a:ln w="15875">
            <a:solidFill>
              <a:schemeClr val="tx1">
                <a:lumMod val="85000"/>
                <a:lumOff val="15000"/>
              </a:schemeClr>
            </a:solid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38" name="Google Shape;338;p35">
            <a:extLst>
              <a:ext uri="{FF2B5EF4-FFF2-40B4-BE49-F238E27FC236}">
                <a16:creationId xmlns:a16="http://schemas.microsoft.com/office/drawing/2014/main" id="{91CE5837-E81C-24A6-4721-81BC353C90CA}"/>
              </a:ext>
            </a:extLst>
          </p:cNvPr>
          <p:cNvSpPr txBox="1"/>
          <p:nvPr/>
        </p:nvSpPr>
        <p:spPr>
          <a:xfrm>
            <a:off x="428625" y="1182029"/>
            <a:ext cx="8286900" cy="3628096"/>
          </a:xfrm>
          <a:prstGeom prst="rect">
            <a:avLst/>
          </a:prstGeom>
          <a:noFill/>
          <a:ln>
            <a:noFill/>
          </a:ln>
        </p:spPr>
        <p:txBody>
          <a:bodyPr spcFirstLastPara="1" wrap="square" lIns="91425" tIns="91425" rIns="91425" bIns="91425" anchor="t" anchorCtr="0">
            <a:noAutofit/>
          </a:bodyPr>
          <a:lstStyle/>
          <a:p>
            <a:r>
              <a:rPr lang="ja-JP" altLang="en-US" sz="1200" dirty="0">
                <a:solidFill>
                  <a:srgbClr val="333333"/>
                </a:solidFill>
                <a:latin typeface="Noto Sans JP"/>
                <a:ea typeface="Noto Sans JP"/>
                <a:cs typeface="Noto Sans JP"/>
                <a:sym typeface="Noto Sans JP"/>
              </a:rPr>
              <a:t>・「</a:t>
            </a:r>
            <a:r>
              <a:rPr lang="ja-JP" altLang="en-US" dirty="0"/>
              <a:t>仔魚を飼育するための水槽および仔魚の飼育装置</a:t>
            </a:r>
            <a:r>
              <a:rPr lang="en-US" altLang="ja-JP" dirty="0"/>
              <a:t>(</a:t>
            </a:r>
            <a:r>
              <a:rPr lang="ja-JP" altLang="en-US" dirty="0"/>
              <a:t>特許</a:t>
            </a:r>
            <a:r>
              <a:rPr lang="en-US" altLang="ja-JP" dirty="0"/>
              <a:t>7606689)</a:t>
            </a:r>
            <a:r>
              <a:rPr lang="ja-JP" altLang="en-US" sz="1200" dirty="0">
                <a:solidFill>
                  <a:srgbClr val="333333"/>
                </a:solidFill>
                <a:latin typeface="Noto Sans JP"/>
                <a:ea typeface="Noto Sans JP"/>
                <a:cs typeface="Noto Sans JP"/>
                <a:sym typeface="Noto Sans JP"/>
              </a:rPr>
              <a:t>」　</a:t>
            </a:r>
            <a:r>
              <a:rPr lang="en-US" altLang="ja-JP" sz="1200" dirty="0">
                <a:solidFill>
                  <a:srgbClr val="333333"/>
                </a:solidFill>
                <a:latin typeface="Noto Sans JP"/>
                <a:ea typeface="Noto Sans JP"/>
                <a:cs typeface="Noto Sans JP"/>
                <a:sym typeface="Noto Sans JP"/>
              </a:rPr>
              <a:t>J-</a:t>
            </a:r>
            <a:r>
              <a:rPr lang="en-US" altLang="ja-JP" sz="1200" dirty="0" err="1">
                <a:solidFill>
                  <a:srgbClr val="333333"/>
                </a:solidFill>
                <a:latin typeface="Noto Sans JP"/>
                <a:ea typeface="Noto Sans JP"/>
                <a:cs typeface="Noto Sans JP"/>
                <a:sym typeface="Noto Sans JP"/>
              </a:rPr>
              <a:t>PlatPat</a:t>
            </a:r>
            <a:endParaRPr lang="en-US" altLang="ja-JP" sz="1200" dirty="0">
              <a:solidFill>
                <a:srgbClr val="333333"/>
              </a:solidFill>
              <a:latin typeface="Noto Sans JP"/>
              <a:ea typeface="Noto Sans JP"/>
              <a:cs typeface="Noto Sans JP"/>
              <a:sym typeface="Noto Sans JP"/>
            </a:endParaRPr>
          </a:p>
          <a:p>
            <a:pPr lvl="0"/>
            <a:r>
              <a:rPr lang="ja-JP" altLang="en-US" sz="1200" dirty="0">
                <a:solidFill>
                  <a:srgbClr val="333333"/>
                </a:solidFill>
                <a:latin typeface="Noto Sans JP"/>
                <a:ea typeface="Noto Sans JP"/>
                <a:cs typeface="Noto Sans JP"/>
                <a:sym typeface="Noto Sans JP"/>
              </a:rPr>
              <a:t>　</a:t>
            </a:r>
            <a:r>
              <a:rPr lang="en-US" altLang="ja-JP" sz="1200" dirty="0">
                <a:solidFill>
                  <a:srgbClr val="333333"/>
                </a:solidFill>
                <a:latin typeface="Noto Sans JP"/>
                <a:ea typeface="Noto Sans JP"/>
                <a:cs typeface="Noto Sans JP"/>
                <a:sym typeface="Noto Sans JP"/>
                <a:hlinkClick r:id="rId3"/>
              </a:rPr>
              <a:t>https://www.j-platpat.inpit.go.jp/c1801/PU/JP-2025-116297/11/ja</a:t>
            </a:r>
            <a:endParaRPr lang="en-US" altLang="ja-JP" sz="1200" dirty="0">
              <a:solidFill>
                <a:srgbClr val="333333"/>
              </a:solidFill>
              <a:latin typeface="Noto Sans JP"/>
              <a:ea typeface="Noto Sans JP"/>
              <a:cs typeface="Noto Sans JP"/>
              <a:sym typeface="Noto Sans JP"/>
            </a:endParaRPr>
          </a:p>
          <a:p>
            <a:pPr lvl="0"/>
            <a:endParaRPr lang="en-US" sz="1200" dirty="0">
              <a:solidFill>
                <a:srgbClr val="333333"/>
              </a:solidFill>
              <a:latin typeface="Noto Sans JP"/>
              <a:ea typeface="Noto Sans JP"/>
              <a:cs typeface="Noto Sans JP"/>
              <a:sym typeface="Noto Sans JP"/>
            </a:endParaRPr>
          </a:p>
          <a:p>
            <a:r>
              <a:rPr lang="ja-JP" altLang="en-US" sz="1200" dirty="0">
                <a:solidFill>
                  <a:srgbClr val="333333"/>
                </a:solidFill>
                <a:latin typeface="Noto Sans JP"/>
                <a:ea typeface="Noto Sans JP"/>
                <a:cs typeface="Noto Sans JP"/>
                <a:sym typeface="Noto Sans JP"/>
              </a:rPr>
              <a:t>・「</a:t>
            </a:r>
            <a:r>
              <a:rPr lang="ja-JP" altLang="en-US" dirty="0"/>
              <a:t>海藻類及び貝類養殖システム</a:t>
            </a:r>
            <a:r>
              <a:rPr lang="en-US" altLang="ja-JP" dirty="0"/>
              <a:t>(</a:t>
            </a:r>
            <a:r>
              <a:rPr lang="ja-JP" altLang="en-US" dirty="0"/>
              <a:t>特許</a:t>
            </a:r>
            <a:r>
              <a:rPr lang="en-US" altLang="ja-JP" dirty="0"/>
              <a:t>7619612)</a:t>
            </a:r>
            <a:r>
              <a:rPr lang="ja-JP" altLang="en-US" dirty="0"/>
              <a:t>」　</a:t>
            </a:r>
            <a:r>
              <a:rPr lang="en-US" altLang="ja-JP" dirty="0">
                <a:solidFill>
                  <a:srgbClr val="333333"/>
                </a:solidFill>
                <a:latin typeface="Noto Sans JP"/>
                <a:ea typeface="Noto Sans JP"/>
                <a:cs typeface="Noto Sans JP"/>
                <a:sym typeface="Noto Sans JP"/>
              </a:rPr>
              <a:t> </a:t>
            </a:r>
            <a:r>
              <a:rPr lang="en-US" altLang="ja-JP" sz="1200" dirty="0">
                <a:solidFill>
                  <a:srgbClr val="333333"/>
                </a:solidFill>
                <a:latin typeface="Noto Sans JP"/>
                <a:ea typeface="Noto Sans JP"/>
                <a:cs typeface="Noto Sans JP"/>
                <a:sym typeface="Noto Sans JP"/>
              </a:rPr>
              <a:t>J-</a:t>
            </a:r>
            <a:r>
              <a:rPr lang="en-US" altLang="ja-JP" sz="1200" dirty="0" err="1">
                <a:solidFill>
                  <a:srgbClr val="333333"/>
                </a:solidFill>
                <a:latin typeface="Noto Sans JP"/>
                <a:ea typeface="Noto Sans JP"/>
                <a:cs typeface="Noto Sans JP"/>
                <a:sym typeface="Noto Sans JP"/>
              </a:rPr>
              <a:t>PlatPat</a:t>
            </a:r>
            <a:endParaRPr lang="en-US" altLang="ja-JP" sz="1200" dirty="0"/>
          </a:p>
          <a:p>
            <a:r>
              <a:rPr lang="ja-JP" altLang="en-US" sz="1200" dirty="0">
                <a:solidFill>
                  <a:srgbClr val="333333"/>
                </a:solidFill>
                <a:latin typeface="Noto Sans JP"/>
                <a:ea typeface="Noto Sans JP"/>
                <a:cs typeface="Noto Sans JP"/>
                <a:sym typeface="Noto Sans JP"/>
              </a:rPr>
              <a:t>　</a:t>
            </a:r>
            <a:r>
              <a:rPr lang="en-US" altLang="ja-JP" sz="1200" dirty="0">
                <a:solidFill>
                  <a:srgbClr val="333333"/>
                </a:solidFill>
                <a:latin typeface="Noto Sans JP"/>
                <a:ea typeface="Noto Sans JP"/>
                <a:cs typeface="Noto Sans JP"/>
                <a:sym typeface="Noto Sans JP"/>
                <a:hlinkClick r:id="rId4"/>
              </a:rPr>
              <a:t>https://www.j-platpat.inpit.go.jp/c1801/PU/JP-7619612/15/ja</a:t>
            </a:r>
            <a:endParaRPr lang="en-US" altLang="ja-JP" sz="1200" dirty="0">
              <a:solidFill>
                <a:srgbClr val="333333"/>
              </a:solidFill>
              <a:latin typeface="Noto Sans JP"/>
              <a:ea typeface="Noto Sans JP"/>
              <a:cs typeface="Noto Sans JP"/>
              <a:sym typeface="Noto Sans JP"/>
            </a:endParaRPr>
          </a:p>
          <a:p>
            <a:endParaRPr lang="en-US" sz="1200" dirty="0">
              <a:solidFill>
                <a:srgbClr val="333333"/>
              </a:solidFill>
              <a:latin typeface="Noto Sans JP"/>
              <a:ea typeface="Noto Sans JP"/>
              <a:cs typeface="Noto Sans JP"/>
              <a:sym typeface="Noto Sans JP"/>
            </a:endParaRPr>
          </a:p>
          <a:p>
            <a:r>
              <a:rPr lang="ja-JP" altLang="en-US" sz="1200" dirty="0">
                <a:solidFill>
                  <a:srgbClr val="333333"/>
                </a:solidFill>
                <a:latin typeface="Noto Sans JP"/>
                <a:ea typeface="Noto Sans JP"/>
                <a:cs typeface="Noto Sans JP"/>
                <a:sym typeface="Noto Sans JP"/>
              </a:rPr>
              <a:t>・「</a:t>
            </a:r>
            <a:r>
              <a:rPr lang="ja-JP" altLang="en-US" dirty="0"/>
              <a:t>粘結剤を含有したウナギ仔魚用飼料</a:t>
            </a:r>
            <a:r>
              <a:rPr lang="en-US" altLang="ja-JP" dirty="0"/>
              <a:t>(</a:t>
            </a:r>
            <a:r>
              <a:rPr lang="ja-JP" altLang="en-US" dirty="0"/>
              <a:t>特開</a:t>
            </a:r>
            <a:r>
              <a:rPr lang="en-US" altLang="ja-JP" dirty="0"/>
              <a:t>2025-116297)</a:t>
            </a:r>
            <a:r>
              <a:rPr lang="ja-JP" altLang="en-US" sz="1200" dirty="0">
                <a:solidFill>
                  <a:srgbClr val="333333"/>
                </a:solidFill>
                <a:latin typeface="Noto Sans JP"/>
                <a:ea typeface="Noto Sans JP"/>
                <a:cs typeface="Noto Sans JP"/>
                <a:sym typeface="Noto Sans JP"/>
              </a:rPr>
              <a:t>」　</a:t>
            </a:r>
            <a:r>
              <a:rPr lang="en-US" altLang="ja-JP" sz="1200" dirty="0">
                <a:solidFill>
                  <a:srgbClr val="333333"/>
                </a:solidFill>
                <a:latin typeface="Noto Sans JP"/>
                <a:ea typeface="Noto Sans JP"/>
                <a:cs typeface="Noto Sans JP"/>
                <a:sym typeface="Noto Sans JP"/>
              </a:rPr>
              <a:t> J-</a:t>
            </a:r>
            <a:r>
              <a:rPr lang="en-US" altLang="ja-JP" sz="1200" dirty="0" err="1">
                <a:solidFill>
                  <a:srgbClr val="333333"/>
                </a:solidFill>
                <a:latin typeface="Noto Sans JP"/>
                <a:ea typeface="Noto Sans JP"/>
                <a:cs typeface="Noto Sans JP"/>
                <a:sym typeface="Noto Sans JP"/>
              </a:rPr>
              <a:t>PlatPat</a:t>
            </a:r>
            <a:endParaRPr lang="en-US" altLang="ja-JP" sz="1200" dirty="0">
              <a:solidFill>
                <a:srgbClr val="333333"/>
              </a:solidFill>
              <a:latin typeface="Noto Sans JP"/>
              <a:ea typeface="Noto Sans JP"/>
              <a:cs typeface="Noto Sans JP"/>
              <a:sym typeface="Noto Sans JP"/>
            </a:endParaRPr>
          </a:p>
          <a:p>
            <a:r>
              <a:rPr lang="ja-JP" altLang="en-US" sz="1200" dirty="0">
                <a:solidFill>
                  <a:srgbClr val="333333"/>
                </a:solidFill>
                <a:latin typeface="Noto Sans JP"/>
                <a:ea typeface="Noto Sans JP"/>
                <a:cs typeface="Noto Sans JP"/>
                <a:sym typeface="Noto Sans JP"/>
              </a:rPr>
              <a:t>　</a:t>
            </a:r>
            <a:r>
              <a:rPr lang="en-US" altLang="ja-JP" sz="1200" dirty="0">
                <a:solidFill>
                  <a:srgbClr val="333333"/>
                </a:solidFill>
                <a:latin typeface="Noto Sans JP"/>
                <a:ea typeface="Noto Sans JP"/>
                <a:cs typeface="Noto Sans JP"/>
                <a:sym typeface="Noto Sans JP"/>
                <a:hlinkClick r:id="rId3"/>
              </a:rPr>
              <a:t>https://www.j-platpat.inpit.go.jp/c1801/PU/JP-2025-116297/11/ja</a:t>
            </a:r>
            <a:endParaRPr sz="1200" dirty="0">
              <a:solidFill>
                <a:srgbClr val="333333"/>
              </a:solidFill>
              <a:latin typeface="Noto Sans JP"/>
              <a:ea typeface="Noto Sans JP"/>
              <a:cs typeface="Noto Sans JP"/>
              <a:sym typeface="Noto Sans JP"/>
            </a:endParaRPr>
          </a:p>
        </p:txBody>
      </p:sp>
      <p:sp>
        <p:nvSpPr>
          <p:cNvPr id="339" name="Google Shape;339;p35">
            <a:extLst>
              <a:ext uri="{FF2B5EF4-FFF2-40B4-BE49-F238E27FC236}">
                <a16:creationId xmlns:a16="http://schemas.microsoft.com/office/drawing/2014/main" id="{40ECFB89-664E-14B1-F0FD-1BD59BD21909}"/>
              </a:ext>
            </a:extLst>
          </p:cNvPr>
          <p:cNvSpPr txBox="1"/>
          <p:nvPr/>
        </p:nvSpPr>
        <p:spPr>
          <a:xfrm>
            <a:off x="8524875" y="4810125"/>
            <a:ext cx="476400" cy="1905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r>
              <a:rPr lang="ja" sz="900">
                <a:solidFill>
                  <a:srgbClr val="42718C"/>
                </a:solidFill>
                <a:latin typeface="Noto Sans JP"/>
                <a:ea typeface="Noto Sans JP"/>
                <a:cs typeface="Noto Sans JP"/>
                <a:sym typeface="Noto Sans JP"/>
              </a:rPr>
              <a:t>22</a:t>
            </a:r>
            <a:endParaRPr sz="900">
              <a:solidFill>
                <a:srgbClr val="42718C"/>
              </a:solidFill>
              <a:latin typeface="Noto Sans JP"/>
              <a:ea typeface="Noto Sans JP"/>
              <a:cs typeface="Noto Sans JP"/>
              <a:sym typeface="Noto Sans JP"/>
            </a:endParaRPr>
          </a:p>
        </p:txBody>
      </p:sp>
    </p:spTree>
    <p:extLst>
      <p:ext uri="{BB962C8B-B14F-4D97-AF65-F5344CB8AC3E}">
        <p14:creationId xmlns:p14="http://schemas.microsoft.com/office/powerpoint/2010/main" val="900132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60"/>
        <p:cNvGrpSpPr/>
        <p:nvPr/>
      </p:nvGrpSpPr>
      <p:grpSpPr>
        <a:xfrm>
          <a:off x="0" y="0"/>
          <a:ext cx="0" cy="0"/>
          <a:chOff x="0" y="0"/>
          <a:chExt cx="0" cy="0"/>
        </a:xfrm>
      </p:grpSpPr>
      <p:pic>
        <p:nvPicPr>
          <p:cNvPr id="61" name="Google Shape;61;p14"/>
          <p:cNvPicPr preferRelativeResize="0"/>
          <p:nvPr/>
        </p:nvPicPr>
        <p:blipFill>
          <a:blip r:embed="rId3">
            <a:alphaModFix/>
          </a:blip>
          <a:stretch>
            <a:fillRect/>
          </a:stretch>
        </p:blipFill>
        <p:spPr>
          <a:xfrm>
            <a:off x="0" y="0"/>
            <a:ext cx="9144000" cy="5143501"/>
          </a:xfrm>
          <a:prstGeom prst="rect">
            <a:avLst/>
          </a:prstGeom>
          <a:noFill/>
          <a:ln>
            <a:noFill/>
          </a:ln>
        </p:spPr>
      </p:pic>
      <p:sp>
        <p:nvSpPr>
          <p:cNvPr id="62" name="Google Shape;62;p14"/>
          <p:cNvSpPr txBox="1"/>
          <p:nvPr/>
        </p:nvSpPr>
        <p:spPr>
          <a:xfrm>
            <a:off x="238125" y="298500"/>
            <a:ext cx="7905900" cy="30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ja" sz="2400" b="1">
                <a:solidFill>
                  <a:srgbClr val="333333"/>
                </a:solidFill>
                <a:latin typeface="Noto Sans JP"/>
                <a:ea typeface="Noto Sans JP"/>
                <a:cs typeface="Noto Sans JP"/>
                <a:sym typeface="Noto Sans JP"/>
              </a:rPr>
              <a:t>アジェンダ</a:t>
            </a:r>
            <a:endParaRPr sz="2400" b="1">
              <a:solidFill>
                <a:srgbClr val="333333"/>
              </a:solidFill>
              <a:latin typeface="Noto Sans JP"/>
              <a:ea typeface="Noto Sans JP"/>
              <a:cs typeface="Noto Sans JP"/>
              <a:sym typeface="Noto Sans JP"/>
            </a:endParaRPr>
          </a:p>
        </p:txBody>
      </p:sp>
      <p:grpSp>
        <p:nvGrpSpPr>
          <p:cNvPr id="63" name="Google Shape;63;p14"/>
          <p:cNvGrpSpPr/>
          <p:nvPr/>
        </p:nvGrpSpPr>
        <p:grpSpPr>
          <a:xfrm>
            <a:off x="238125" y="762000"/>
            <a:ext cx="1778000" cy="38100"/>
            <a:chOff x="238125" y="762000"/>
            <a:chExt cx="1778000" cy="38100"/>
          </a:xfrm>
        </p:grpSpPr>
        <p:sp>
          <p:nvSpPr>
            <p:cNvPr id="64" name="Google Shape;64;p14"/>
            <p:cNvSpPr/>
            <p:nvPr/>
          </p:nvSpPr>
          <p:spPr>
            <a:xfrm>
              <a:off x="238125" y="762000"/>
              <a:ext cx="38100" cy="38100"/>
            </a:xfrm>
            <a:prstGeom prst="ellipse">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65" name="Google Shape;65;p14"/>
            <p:cNvSpPr/>
            <p:nvPr/>
          </p:nvSpPr>
          <p:spPr>
            <a:xfrm>
              <a:off x="257175" y="762000"/>
              <a:ext cx="1740000" cy="381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66" name="Google Shape;66;p14"/>
            <p:cNvSpPr/>
            <p:nvPr/>
          </p:nvSpPr>
          <p:spPr>
            <a:xfrm>
              <a:off x="1978025" y="762000"/>
              <a:ext cx="38100" cy="38100"/>
            </a:xfrm>
            <a:prstGeom prst="ellipse">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sp>
        <p:nvSpPr>
          <p:cNvPr id="67" name="Google Shape;67;p14"/>
          <p:cNvSpPr/>
          <p:nvPr/>
        </p:nvSpPr>
        <p:spPr>
          <a:xfrm>
            <a:off x="523875" y="1409700"/>
            <a:ext cx="266700" cy="2667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sz="1200" b="1">
                <a:solidFill>
                  <a:srgbClr val="FEFEFE"/>
                </a:solidFill>
                <a:latin typeface="Noto Sans JP"/>
                <a:ea typeface="Noto Sans JP"/>
                <a:cs typeface="Noto Sans JP"/>
                <a:sym typeface="Noto Sans JP"/>
              </a:rPr>
              <a:t>1</a:t>
            </a:r>
            <a:endParaRPr sz="1200" b="1">
              <a:solidFill>
                <a:srgbClr val="FEFEFE"/>
              </a:solidFill>
              <a:latin typeface="Noto Sans JP"/>
              <a:ea typeface="Noto Sans JP"/>
              <a:cs typeface="Noto Sans JP"/>
              <a:sym typeface="Noto Sans JP"/>
            </a:endParaRPr>
          </a:p>
        </p:txBody>
      </p:sp>
      <p:sp>
        <p:nvSpPr>
          <p:cNvPr id="68" name="Google Shape;68;p14"/>
          <p:cNvSpPr txBox="1"/>
          <p:nvPr/>
        </p:nvSpPr>
        <p:spPr>
          <a:xfrm>
            <a:off x="923925" y="1390650"/>
            <a:ext cx="8001000" cy="30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ja" b="1">
                <a:solidFill>
                  <a:srgbClr val="333333"/>
                </a:solidFill>
                <a:latin typeface="Noto Sans JP"/>
                <a:ea typeface="Noto Sans JP"/>
                <a:cs typeface="Noto Sans JP"/>
                <a:sym typeface="Noto Sans JP"/>
              </a:rPr>
              <a:t>【現状】カキ大量死と「災害級」の危機</a:t>
            </a:r>
            <a:endParaRPr b="1">
              <a:solidFill>
                <a:srgbClr val="333333"/>
              </a:solidFill>
              <a:latin typeface="Noto Sans JP"/>
              <a:ea typeface="Noto Sans JP"/>
              <a:cs typeface="Noto Sans JP"/>
              <a:sym typeface="Noto Sans JP"/>
            </a:endParaRPr>
          </a:p>
        </p:txBody>
      </p:sp>
      <p:sp>
        <p:nvSpPr>
          <p:cNvPr id="69" name="Google Shape;69;p14"/>
          <p:cNvSpPr/>
          <p:nvPr/>
        </p:nvSpPr>
        <p:spPr>
          <a:xfrm>
            <a:off x="523875" y="1962150"/>
            <a:ext cx="266700" cy="2667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sz="1200" b="1">
                <a:solidFill>
                  <a:srgbClr val="FEFEFE"/>
                </a:solidFill>
                <a:latin typeface="Noto Sans JP"/>
                <a:ea typeface="Noto Sans JP"/>
                <a:cs typeface="Noto Sans JP"/>
                <a:sym typeface="Noto Sans JP"/>
              </a:rPr>
              <a:t>2</a:t>
            </a:r>
            <a:endParaRPr sz="1200" b="1">
              <a:solidFill>
                <a:srgbClr val="FEFEFE"/>
              </a:solidFill>
              <a:latin typeface="Noto Sans JP"/>
              <a:ea typeface="Noto Sans JP"/>
              <a:cs typeface="Noto Sans JP"/>
              <a:sym typeface="Noto Sans JP"/>
            </a:endParaRPr>
          </a:p>
        </p:txBody>
      </p:sp>
      <p:sp>
        <p:nvSpPr>
          <p:cNvPr id="70" name="Google Shape;70;p14"/>
          <p:cNvSpPr txBox="1"/>
          <p:nvPr/>
        </p:nvSpPr>
        <p:spPr>
          <a:xfrm>
            <a:off x="923925" y="1943100"/>
            <a:ext cx="8001000" cy="30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ja" b="1">
                <a:solidFill>
                  <a:srgbClr val="333333"/>
                </a:solidFill>
                <a:latin typeface="Noto Sans JP"/>
                <a:ea typeface="Noto Sans JP"/>
                <a:cs typeface="Noto Sans JP"/>
                <a:sym typeface="Noto Sans JP"/>
              </a:rPr>
              <a:t>【転換】「自然任せ」から「技術介入」へ</a:t>
            </a:r>
            <a:endParaRPr b="1">
              <a:solidFill>
                <a:srgbClr val="333333"/>
              </a:solidFill>
              <a:latin typeface="Noto Sans JP"/>
              <a:ea typeface="Noto Sans JP"/>
              <a:cs typeface="Noto Sans JP"/>
              <a:sym typeface="Noto Sans JP"/>
            </a:endParaRPr>
          </a:p>
        </p:txBody>
      </p:sp>
      <p:sp>
        <p:nvSpPr>
          <p:cNvPr id="71" name="Google Shape;71;p14"/>
          <p:cNvSpPr/>
          <p:nvPr/>
        </p:nvSpPr>
        <p:spPr>
          <a:xfrm>
            <a:off x="523875" y="2514600"/>
            <a:ext cx="266700" cy="2667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sz="1200" b="1">
                <a:solidFill>
                  <a:srgbClr val="FEFEFE"/>
                </a:solidFill>
                <a:latin typeface="Noto Sans JP"/>
                <a:ea typeface="Noto Sans JP"/>
                <a:cs typeface="Noto Sans JP"/>
                <a:sym typeface="Noto Sans JP"/>
              </a:rPr>
              <a:t>3</a:t>
            </a:r>
            <a:endParaRPr sz="1200" b="1">
              <a:solidFill>
                <a:srgbClr val="FEFEFE"/>
              </a:solidFill>
              <a:latin typeface="Noto Sans JP"/>
              <a:ea typeface="Noto Sans JP"/>
              <a:cs typeface="Noto Sans JP"/>
              <a:sym typeface="Noto Sans JP"/>
            </a:endParaRPr>
          </a:p>
        </p:txBody>
      </p:sp>
      <p:sp>
        <p:nvSpPr>
          <p:cNvPr id="72" name="Google Shape;72;p14"/>
          <p:cNvSpPr txBox="1"/>
          <p:nvPr/>
        </p:nvSpPr>
        <p:spPr>
          <a:xfrm>
            <a:off x="923925" y="2495550"/>
            <a:ext cx="8001000" cy="30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ja" b="1">
                <a:solidFill>
                  <a:srgbClr val="333333"/>
                </a:solidFill>
                <a:latin typeface="Noto Sans JP"/>
                <a:ea typeface="Noto Sans JP"/>
                <a:cs typeface="Noto Sans JP"/>
                <a:sym typeface="Noto Sans JP"/>
              </a:rPr>
              <a:t>【教訓】シャインマスカット「流出」の真実</a:t>
            </a:r>
            <a:endParaRPr b="1">
              <a:solidFill>
                <a:srgbClr val="333333"/>
              </a:solidFill>
              <a:latin typeface="Noto Sans JP"/>
              <a:ea typeface="Noto Sans JP"/>
              <a:cs typeface="Noto Sans JP"/>
              <a:sym typeface="Noto Sans JP"/>
            </a:endParaRPr>
          </a:p>
        </p:txBody>
      </p:sp>
      <p:sp>
        <p:nvSpPr>
          <p:cNvPr id="73" name="Google Shape;73;p14"/>
          <p:cNvSpPr/>
          <p:nvPr/>
        </p:nvSpPr>
        <p:spPr>
          <a:xfrm>
            <a:off x="523875" y="3067050"/>
            <a:ext cx="266700" cy="2667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sz="1200" b="1">
                <a:solidFill>
                  <a:srgbClr val="FEFEFE"/>
                </a:solidFill>
                <a:latin typeface="Noto Sans JP"/>
                <a:ea typeface="Noto Sans JP"/>
                <a:cs typeface="Noto Sans JP"/>
                <a:sym typeface="Noto Sans JP"/>
              </a:rPr>
              <a:t>4</a:t>
            </a:r>
            <a:endParaRPr sz="1200" b="1">
              <a:solidFill>
                <a:srgbClr val="FEFEFE"/>
              </a:solidFill>
              <a:latin typeface="Noto Sans JP"/>
              <a:ea typeface="Noto Sans JP"/>
              <a:cs typeface="Noto Sans JP"/>
              <a:sym typeface="Noto Sans JP"/>
            </a:endParaRPr>
          </a:p>
        </p:txBody>
      </p:sp>
      <p:sp>
        <p:nvSpPr>
          <p:cNvPr id="74" name="Google Shape;74;p14"/>
          <p:cNvSpPr txBox="1"/>
          <p:nvPr/>
        </p:nvSpPr>
        <p:spPr>
          <a:xfrm>
            <a:off x="923925" y="3048000"/>
            <a:ext cx="8001000" cy="30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ja" b="1">
                <a:solidFill>
                  <a:srgbClr val="333333"/>
                </a:solidFill>
                <a:latin typeface="Noto Sans JP"/>
                <a:ea typeface="Noto Sans JP"/>
                <a:cs typeface="Noto Sans JP"/>
                <a:sym typeface="Noto Sans JP"/>
              </a:rPr>
              <a:t>【戦略】国の「攻め」と「守り」のガイドライン</a:t>
            </a:r>
            <a:endParaRPr b="1">
              <a:solidFill>
                <a:srgbClr val="333333"/>
              </a:solidFill>
              <a:latin typeface="Noto Sans JP"/>
              <a:ea typeface="Noto Sans JP"/>
              <a:cs typeface="Noto Sans JP"/>
              <a:sym typeface="Noto Sans JP"/>
            </a:endParaRPr>
          </a:p>
        </p:txBody>
      </p:sp>
      <p:sp>
        <p:nvSpPr>
          <p:cNvPr id="75" name="Google Shape;75;p14"/>
          <p:cNvSpPr/>
          <p:nvPr/>
        </p:nvSpPr>
        <p:spPr>
          <a:xfrm>
            <a:off x="523875" y="3619500"/>
            <a:ext cx="266700" cy="2667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sz="1200" b="1">
                <a:solidFill>
                  <a:srgbClr val="FEFEFE"/>
                </a:solidFill>
                <a:latin typeface="Noto Sans JP"/>
                <a:ea typeface="Noto Sans JP"/>
                <a:cs typeface="Noto Sans JP"/>
                <a:sym typeface="Noto Sans JP"/>
              </a:rPr>
              <a:t>5</a:t>
            </a:r>
            <a:endParaRPr sz="1200" b="1">
              <a:solidFill>
                <a:srgbClr val="FEFEFE"/>
              </a:solidFill>
              <a:latin typeface="Noto Sans JP"/>
              <a:ea typeface="Noto Sans JP"/>
              <a:cs typeface="Noto Sans JP"/>
              <a:sym typeface="Noto Sans JP"/>
            </a:endParaRPr>
          </a:p>
        </p:txBody>
      </p:sp>
      <p:sp>
        <p:nvSpPr>
          <p:cNvPr id="76" name="Google Shape;76;p14"/>
          <p:cNvSpPr txBox="1"/>
          <p:nvPr/>
        </p:nvSpPr>
        <p:spPr>
          <a:xfrm>
            <a:off x="923925" y="3600450"/>
            <a:ext cx="8001000" cy="30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ja" b="1">
                <a:solidFill>
                  <a:srgbClr val="333333"/>
                </a:solidFill>
                <a:latin typeface="Noto Sans JP"/>
                <a:ea typeface="Noto Sans JP"/>
                <a:cs typeface="Noto Sans JP"/>
                <a:sym typeface="Noto Sans JP"/>
              </a:rPr>
              <a:t>【事例】現場で生まれる水産テック特許</a:t>
            </a:r>
            <a:endParaRPr b="1">
              <a:solidFill>
                <a:srgbClr val="333333"/>
              </a:solidFill>
              <a:latin typeface="Noto Sans JP"/>
              <a:ea typeface="Noto Sans JP"/>
              <a:cs typeface="Noto Sans JP"/>
              <a:sym typeface="Noto Sans JP"/>
            </a:endParaRPr>
          </a:p>
        </p:txBody>
      </p:sp>
      <p:sp>
        <p:nvSpPr>
          <p:cNvPr id="77" name="Google Shape;77;p14"/>
          <p:cNvSpPr/>
          <p:nvPr/>
        </p:nvSpPr>
        <p:spPr>
          <a:xfrm>
            <a:off x="523875" y="4171950"/>
            <a:ext cx="266700" cy="2667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sz="1200" b="1">
                <a:solidFill>
                  <a:srgbClr val="FEFEFE"/>
                </a:solidFill>
                <a:latin typeface="Noto Sans JP"/>
                <a:ea typeface="Noto Sans JP"/>
                <a:cs typeface="Noto Sans JP"/>
                <a:sym typeface="Noto Sans JP"/>
              </a:rPr>
              <a:t>6</a:t>
            </a:r>
            <a:endParaRPr sz="1200" b="1">
              <a:solidFill>
                <a:srgbClr val="FEFEFE"/>
              </a:solidFill>
              <a:latin typeface="Noto Sans JP"/>
              <a:ea typeface="Noto Sans JP"/>
              <a:cs typeface="Noto Sans JP"/>
              <a:sym typeface="Noto Sans JP"/>
            </a:endParaRPr>
          </a:p>
        </p:txBody>
      </p:sp>
      <p:sp>
        <p:nvSpPr>
          <p:cNvPr id="78" name="Google Shape;78;p14"/>
          <p:cNvSpPr txBox="1"/>
          <p:nvPr/>
        </p:nvSpPr>
        <p:spPr>
          <a:xfrm>
            <a:off x="923925" y="4152900"/>
            <a:ext cx="8001000" cy="30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ja" b="1">
                <a:solidFill>
                  <a:srgbClr val="333333"/>
                </a:solidFill>
                <a:latin typeface="Noto Sans JP"/>
                <a:ea typeface="Noto Sans JP"/>
                <a:cs typeface="Noto Sans JP"/>
                <a:sym typeface="Noto Sans JP"/>
              </a:rPr>
              <a:t>【全体像】最強の防壁「知財ミックス」</a:t>
            </a:r>
            <a:endParaRPr b="1">
              <a:solidFill>
                <a:srgbClr val="333333"/>
              </a:solidFill>
              <a:latin typeface="Noto Sans JP"/>
              <a:ea typeface="Noto Sans JP"/>
              <a:cs typeface="Noto Sans JP"/>
              <a:sym typeface="Noto Sans JP"/>
            </a:endParaRPr>
          </a:p>
        </p:txBody>
      </p:sp>
      <p:sp>
        <p:nvSpPr>
          <p:cNvPr id="79" name="Google Shape;79;p14"/>
          <p:cNvSpPr/>
          <p:nvPr/>
        </p:nvSpPr>
        <p:spPr>
          <a:xfrm>
            <a:off x="0" y="5086350"/>
            <a:ext cx="9144000" cy="573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32">
          <a:extLst>
            <a:ext uri="{FF2B5EF4-FFF2-40B4-BE49-F238E27FC236}">
              <a16:creationId xmlns:a16="http://schemas.microsoft.com/office/drawing/2014/main" id="{4AA1A5EE-203C-4BD8-041A-3CF11CFF02EE}"/>
            </a:ext>
          </a:extLst>
        </p:cNvPr>
        <p:cNvGrpSpPr/>
        <p:nvPr/>
      </p:nvGrpSpPr>
      <p:grpSpPr>
        <a:xfrm>
          <a:off x="0" y="0"/>
          <a:ext cx="0" cy="0"/>
          <a:chOff x="0" y="0"/>
          <a:chExt cx="0" cy="0"/>
        </a:xfrm>
      </p:grpSpPr>
      <p:sp>
        <p:nvSpPr>
          <p:cNvPr id="334" name="Google Shape;334;p35">
            <a:extLst>
              <a:ext uri="{FF2B5EF4-FFF2-40B4-BE49-F238E27FC236}">
                <a16:creationId xmlns:a16="http://schemas.microsoft.com/office/drawing/2014/main" id="{C84A5666-ADE0-6498-38F9-B82B7A3D261C}"/>
              </a:ext>
            </a:extLst>
          </p:cNvPr>
          <p:cNvSpPr txBox="1"/>
          <p:nvPr/>
        </p:nvSpPr>
        <p:spPr>
          <a:xfrm>
            <a:off x="238050" y="190500"/>
            <a:ext cx="7905900" cy="571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JP" altLang="en-US" sz="2400" b="1" dirty="0">
                <a:solidFill>
                  <a:srgbClr val="333333"/>
                </a:solidFill>
                <a:latin typeface="Noto Sans JP"/>
                <a:ea typeface="Noto Sans JP"/>
                <a:cs typeface="Noto Sans JP"/>
                <a:sym typeface="Noto Sans JP"/>
              </a:rPr>
              <a:t>ご活用にあたっての注意事項・免責事項</a:t>
            </a:r>
            <a:endParaRPr sz="2400" b="1" dirty="0">
              <a:solidFill>
                <a:srgbClr val="333333"/>
              </a:solidFill>
              <a:latin typeface="Noto Sans JP"/>
              <a:ea typeface="Noto Sans JP"/>
              <a:cs typeface="Noto Sans JP"/>
              <a:sym typeface="Noto Sans JP"/>
            </a:endParaRPr>
          </a:p>
        </p:txBody>
      </p:sp>
      <p:sp>
        <p:nvSpPr>
          <p:cNvPr id="335" name="Google Shape;335;p35">
            <a:extLst>
              <a:ext uri="{FF2B5EF4-FFF2-40B4-BE49-F238E27FC236}">
                <a16:creationId xmlns:a16="http://schemas.microsoft.com/office/drawing/2014/main" id="{D2CD4525-C218-74A1-BF36-537460A8E122}"/>
              </a:ext>
            </a:extLst>
          </p:cNvPr>
          <p:cNvSpPr/>
          <p:nvPr/>
        </p:nvSpPr>
        <p:spPr>
          <a:xfrm>
            <a:off x="238125" y="762000"/>
            <a:ext cx="6050400" cy="381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37" name="Google Shape;337;p35">
            <a:extLst>
              <a:ext uri="{FF2B5EF4-FFF2-40B4-BE49-F238E27FC236}">
                <a16:creationId xmlns:a16="http://schemas.microsoft.com/office/drawing/2014/main" id="{B4405806-B0C0-B121-635B-718272DF107D}"/>
              </a:ext>
            </a:extLst>
          </p:cNvPr>
          <p:cNvSpPr/>
          <p:nvPr/>
        </p:nvSpPr>
        <p:spPr>
          <a:xfrm>
            <a:off x="238050" y="1061307"/>
            <a:ext cx="8667900" cy="3168722"/>
          </a:xfrm>
          <a:prstGeom prst="rect">
            <a:avLst/>
          </a:prstGeom>
          <a:solidFill>
            <a:srgbClr val="F9FAFA">
              <a:alpha val="50000"/>
            </a:srgbClr>
          </a:solidFill>
          <a:ln w="15875">
            <a:solidFill>
              <a:schemeClr val="tx1">
                <a:lumMod val="85000"/>
                <a:lumOff val="15000"/>
              </a:schemeClr>
            </a:solid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38" name="Google Shape;338;p35">
            <a:extLst>
              <a:ext uri="{FF2B5EF4-FFF2-40B4-BE49-F238E27FC236}">
                <a16:creationId xmlns:a16="http://schemas.microsoft.com/office/drawing/2014/main" id="{F51D5323-82FE-4B24-F2AE-FEDC3FA630A3}"/>
              </a:ext>
            </a:extLst>
          </p:cNvPr>
          <p:cNvSpPr txBox="1"/>
          <p:nvPr/>
        </p:nvSpPr>
        <p:spPr>
          <a:xfrm>
            <a:off x="428625" y="1182029"/>
            <a:ext cx="8286900" cy="3628096"/>
          </a:xfrm>
          <a:prstGeom prst="rect">
            <a:avLst/>
          </a:prstGeom>
          <a:noFill/>
          <a:ln>
            <a:noFill/>
          </a:ln>
        </p:spPr>
        <p:txBody>
          <a:bodyPr spcFirstLastPara="1" wrap="square" lIns="91425" tIns="91425" rIns="91425" bIns="91425" anchor="t" anchorCtr="0">
            <a:noAutofit/>
          </a:bodyPr>
          <a:lstStyle/>
          <a:p>
            <a:pPr lvl="0"/>
            <a:endParaRPr lang="ja-JP" altLang="en-US" sz="1200" dirty="0">
              <a:solidFill>
                <a:srgbClr val="333333"/>
              </a:solidFill>
              <a:latin typeface="Noto Sans JP"/>
              <a:ea typeface="Noto Sans JP"/>
              <a:cs typeface="Noto Sans JP"/>
              <a:sym typeface="Noto Sans JP"/>
            </a:endParaRPr>
          </a:p>
          <a:p>
            <a:pPr lvl="0"/>
            <a:r>
              <a:rPr lang="ja-JP" altLang="en-US" sz="1200" dirty="0">
                <a:solidFill>
                  <a:srgbClr val="333333"/>
                </a:solidFill>
                <a:latin typeface="Noto Sans JP"/>
                <a:ea typeface="Noto Sans JP"/>
                <a:cs typeface="Noto Sans JP"/>
                <a:sym typeface="Noto Sans JP"/>
              </a:rPr>
              <a:t>・本資料は、貴社内での情報共有、勉強会、会議資料、社内報でのトピック紹介など、非営利目的の活動に限り、ご自由にご利用いただけます。</a:t>
            </a:r>
          </a:p>
          <a:p>
            <a:pPr lvl="0"/>
            <a:endParaRPr lang="ja-JP" altLang="en-US" sz="1200" dirty="0">
              <a:solidFill>
                <a:srgbClr val="333333"/>
              </a:solidFill>
              <a:latin typeface="Noto Sans JP"/>
              <a:ea typeface="Noto Sans JP"/>
              <a:cs typeface="Noto Sans JP"/>
              <a:sym typeface="Noto Sans JP"/>
            </a:endParaRPr>
          </a:p>
          <a:p>
            <a:pPr lvl="0"/>
            <a:r>
              <a:rPr lang="ja-JP" altLang="en-US" sz="1200" dirty="0">
                <a:solidFill>
                  <a:srgbClr val="333333"/>
                </a:solidFill>
                <a:latin typeface="Noto Sans JP"/>
                <a:ea typeface="Noto Sans JP"/>
                <a:cs typeface="Noto Sans JP"/>
                <a:sym typeface="Noto Sans JP"/>
              </a:rPr>
              <a:t>・スライドの内容は、当社のクレジット（出所）を表記することなく、自由に編集・改変していただいて構いません。</a:t>
            </a:r>
          </a:p>
          <a:p>
            <a:pPr lvl="0"/>
            <a:endParaRPr lang="ja-JP" altLang="en-US" sz="1200" dirty="0">
              <a:solidFill>
                <a:srgbClr val="333333"/>
              </a:solidFill>
              <a:latin typeface="Noto Sans JP"/>
              <a:ea typeface="Noto Sans JP"/>
              <a:cs typeface="Noto Sans JP"/>
              <a:sym typeface="Noto Sans JP"/>
            </a:endParaRPr>
          </a:p>
          <a:p>
            <a:pPr lvl="0"/>
            <a:r>
              <a:rPr lang="ja-JP" altLang="en-US" sz="1200" dirty="0">
                <a:solidFill>
                  <a:srgbClr val="333333"/>
                </a:solidFill>
                <a:latin typeface="Noto Sans JP"/>
                <a:ea typeface="Noto Sans JP"/>
                <a:cs typeface="Noto Sans JP"/>
                <a:sym typeface="Noto Sans JP"/>
              </a:rPr>
              <a:t>・本資料（および編集・改変したもの）の、社外への再配布、販売、ならびに有料セミナーでの利用など、営利を目的としたご使用はご遠慮ください。</a:t>
            </a:r>
          </a:p>
          <a:p>
            <a:pPr lvl="0"/>
            <a:endParaRPr lang="ja-JP" altLang="en-US" sz="1200" dirty="0">
              <a:solidFill>
                <a:srgbClr val="333333"/>
              </a:solidFill>
              <a:latin typeface="Noto Sans JP"/>
              <a:ea typeface="Noto Sans JP"/>
              <a:cs typeface="Noto Sans JP"/>
              <a:sym typeface="Noto Sans JP"/>
            </a:endParaRPr>
          </a:p>
          <a:p>
            <a:pPr lvl="0"/>
            <a:r>
              <a:rPr lang="ja-JP" altLang="en-US" sz="1200" dirty="0">
                <a:solidFill>
                  <a:srgbClr val="333333"/>
                </a:solidFill>
                <a:latin typeface="Noto Sans JP"/>
                <a:ea typeface="Noto Sans JP"/>
                <a:cs typeface="Noto Sans JP"/>
                <a:sym typeface="Noto Sans JP"/>
              </a:rPr>
              <a:t>・本資料に掲載されている情報の正確性については万全を期しておりますが、貴社でご利用いただく際には、再度ファクトチェックなどの確認を行っていただきますようお願いいたします。</a:t>
            </a:r>
          </a:p>
          <a:p>
            <a:pPr lvl="0"/>
            <a:endParaRPr lang="ja-JP" altLang="en-US" sz="1200" dirty="0">
              <a:solidFill>
                <a:srgbClr val="333333"/>
              </a:solidFill>
              <a:latin typeface="Noto Sans JP"/>
              <a:ea typeface="Noto Sans JP"/>
              <a:cs typeface="Noto Sans JP"/>
              <a:sym typeface="Noto Sans JP"/>
            </a:endParaRPr>
          </a:p>
          <a:p>
            <a:pPr lvl="0"/>
            <a:r>
              <a:rPr lang="ja-JP" altLang="en-US" sz="1200" dirty="0">
                <a:solidFill>
                  <a:srgbClr val="333333"/>
                </a:solidFill>
                <a:latin typeface="Noto Sans JP"/>
                <a:ea typeface="Noto Sans JP"/>
                <a:cs typeface="Noto Sans JP"/>
                <a:sym typeface="Noto Sans JP"/>
              </a:rPr>
              <a:t>・本資料のご利用によって生じたいかなる損害やトラブルについても、当社は一切の責任を負いかねますので、あらかじめご了承ください。</a:t>
            </a:r>
            <a:endParaRPr lang="en-US" altLang="ja-JP" sz="1200" dirty="0">
              <a:solidFill>
                <a:srgbClr val="333333"/>
              </a:solidFill>
              <a:latin typeface="Noto Sans JP"/>
              <a:ea typeface="Noto Sans JP"/>
              <a:cs typeface="Noto Sans JP"/>
              <a:sym typeface="Noto Sans JP"/>
            </a:endParaRPr>
          </a:p>
          <a:p>
            <a:pPr lvl="0"/>
            <a:endParaRPr lang="en-US" sz="1200" dirty="0">
              <a:solidFill>
                <a:srgbClr val="333333"/>
              </a:solidFill>
              <a:latin typeface="Noto Sans JP"/>
              <a:ea typeface="Noto Sans JP"/>
              <a:cs typeface="Noto Sans JP"/>
              <a:sym typeface="Noto Sans JP"/>
            </a:endParaRPr>
          </a:p>
          <a:p>
            <a:pPr lvl="0" algn="r"/>
            <a:r>
              <a:rPr lang="ja-JP" altLang="en-US" sz="1200" dirty="0">
                <a:solidFill>
                  <a:srgbClr val="333333"/>
                </a:solidFill>
                <a:latin typeface="Noto Sans JP"/>
                <a:ea typeface="Noto Sans JP"/>
                <a:cs typeface="Noto Sans JP"/>
                <a:sym typeface="Noto Sans JP"/>
              </a:rPr>
              <a:t>株式会社ミガリオ</a:t>
            </a:r>
            <a:endParaRPr sz="1200" dirty="0">
              <a:solidFill>
                <a:srgbClr val="333333"/>
              </a:solidFill>
              <a:latin typeface="Noto Sans JP"/>
              <a:ea typeface="Noto Sans JP"/>
              <a:cs typeface="Noto Sans JP"/>
              <a:sym typeface="Noto Sans JP"/>
            </a:endParaRPr>
          </a:p>
        </p:txBody>
      </p:sp>
      <p:sp>
        <p:nvSpPr>
          <p:cNvPr id="339" name="Google Shape;339;p35">
            <a:extLst>
              <a:ext uri="{FF2B5EF4-FFF2-40B4-BE49-F238E27FC236}">
                <a16:creationId xmlns:a16="http://schemas.microsoft.com/office/drawing/2014/main" id="{FEA8595C-FE88-03D7-ECCD-14FE0938F9B6}"/>
              </a:ext>
            </a:extLst>
          </p:cNvPr>
          <p:cNvSpPr txBox="1"/>
          <p:nvPr/>
        </p:nvSpPr>
        <p:spPr>
          <a:xfrm>
            <a:off x="8524875" y="4810125"/>
            <a:ext cx="476400" cy="1905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r>
              <a:rPr lang="ja" sz="900" dirty="0">
                <a:solidFill>
                  <a:srgbClr val="42718C"/>
                </a:solidFill>
                <a:latin typeface="Noto Sans JP"/>
                <a:ea typeface="Noto Sans JP"/>
                <a:cs typeface="Noto Sans JP"/>
                <a:sym typeface="Noto Sans JP"/>
              </a:rPr>
              <a:t>22</a:t>
            </a:r>
            <a:endParaRPr sz="900" dirty="0">
              <a:solidFill>
                <a:srgbClr val="42718C"/>
              </a:solidFill>
              <a:latin typeface="Noto Sans JP"/>
              <a:ea typeface="Noto Sans JP"/>
              <a:cs typeface="Noto Sans JP"/>
              <a:sym typeface="Noto Sans JP"/>
            </a:endParaRPr>
          </a:p>
        </p:txBody>
      </p:sp>
    </p:spTree>
    <p:extLst>
      <p:ext uri="{BB962C8B-B14F-4D97-AF65-F5344CB8AC3E}">
        <p14:creationId xmlns:p14="http://schemas.microsoft.com/office/powerpoint/2010/main" val="602727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3"/>
        <p:cNvGrpSpPr/>
        <p:nvPr/>
      </p:nvGrpSpPr>
      <p:grpSpPr>
        <a:xfrm>
          <a:off x="0" y="0"/>
          <a:ext cx="0" cy="0"/>
          <a:chOff x="0" y="0"/>
          <a:chExt cx="0" cy="0"/>
        </a:xfrm>
      </p:grpSpPr>
      <p:pic>
        <p:nvPicPr>
          <p:cNvPr id="84" name="Google Shape;84;p15"/>
          <p:cNvPicPr preferRelativeResize="0"/>
          <p:nvPr/>
        </p:nvPicPr>
        <p:blipFill>
          <a:blip r:embed="rId3">
            <a:alphaModFix/>
          </a:blip>
          <a:stretch>
            <a:fillRect/>
          </a:stretch>
        </p:blipFill>
        <p:spPr>
          <a:xfrm>
            <a:off x="0" y="0"/>
            <a:ext cx="9144000" cy="5143500"/>
          </a:xfrm>
          <a:prstGeom prst="rect">
            <a:avLst/>
          </a:prstGeom>
          <a:noFill/>
          <a:ln>
            <a:noFill/>
          </a:ln>
        </p:spPr>
      </p:pic>
      <p:pic>
        <p:nvPicPr>
          <p:cNvPr id="85" name="Google Shape;85;p15"/>
          <p:cNvPicPr preferRelativeResize="0"/>
          <p:nvPr/>
        </p:nvPicPr>
        <p:blipFill>
          <a:blip r:embed="rId4">
            <a:alphaModFix/>
          </a:blip>
          <a:stretch>
            <a:fillRect/>
          </a:stretch>
        </p:blipFill>
        <p:spPr>
          <a:xfrm>
            <a:off x="1285875" y="1143000"/>
            <a:ext cx="1905000" cy="1905000"/>
          </a:xfrm>
          <a:prstGeom prst="rect">
            <a:avLst/>
          </a:prstGeom>
          <a:noFill/>
          <a:ln>
            <a:noFill/>
          </a:ln>
        </p:spPr>
      </p:pic>
      <p:sp>
        <p:nvSpPr>
          <p:cNvPr id="86" name="Google Shape;86;p15"/>
          <p:cNvSpPr txBox="1"/>
          <p:nvPr/>
        </p:nvSpPr>
        <p:spPr>
          <a:xfrm>
            <a:off x="523875" y="2190750"/>
            <a:ext cx="8001000" cy="762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sz="3800" b="1">
                <a:solidFill>
                  <a:srgbClr val="333333"/>
                </a:solidFill>
                <a:latin typeface="Noto Sans JP"/>
                <a:ea typeface="Noto Sans JP"/>
                <a:cs typeface="Noto Sans JP"/>
                <a:sym typeface="Noto Sans JP"/>
              </a:rPr>
              <a:t>1. 現状と課題</a:t>
            </a:r>
            <a:endParaRPr sz="3800" b="1">
              <a:solidFill>
                <a:srgbClr val="333333"/>
              </a:solidFill>
              <a:latin typeface="Noto Sans JP"/>
              <a:ea typeface="Noto Sans JP"/>
              <a:cs typeface="Noto Sans JP"/>
              <a:sym typeface="Noto Sans JP"/>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0"/>
        <p:cNvGrpSpPr/>
        <p:nvPr/>
      </p:nvGrpSpPr>
      <p:grpSpPr>
        <a:xfrm>
          <a:off x="0" y="0"/>
          <a:ext cx="0" cy="0"/>
          <a:chOff x="0" y="0"/>
          <a:chExt cx="0" cy="0"/>
        </a:xfrm>
      </p:grpSpPr>
      <p:pic>
        <p:nvPicPr>
          <p:cNvPr id="91" name="Google Shape;91;p16"/>
          <p:cNvPicPr preferRelativeResize="0"/>
          <p:nvPr/>
        </p:nvPicPr>
        <p:blipFill>
          <a:blip r:embed="rId3">
            <a:alphaModFix/>
          </a:blip>
          <a:stretch>
            <a:fillRect/>
          </a:stretch>
        </p:blipFill>
        <p:spPr>
          <a:xfrm>
            <a:off x="0" y="0"/>
            <a:ext cx="9144000" cy="5143501"/>
          </a:xfrm>
          <a:prstGeom prst="rect">
            <a:avLst/>
          </a:prstGeom>
          <a:noFill/>
          <a:ln>
            <a:noFill/>
          </a:ln>
        </p:spPr>
      </p:pic>
      <p:sp>
        <p:nvSpPr>
          <p:cNvPr id="92" name="Google Shape;92;p16"/>
          <p:cNvSpPr txBox="1"/>
          <p:nvPr/>
        </p:nvSpPr>
        <p:spPr>
          <a:xfrm>
            <a:off x="238125" y="298500"/>
            <a:ext cx="7905900" cy="30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ja" sz="2400" b="1">
                <a:solidFill>
                  <a:srgbClr val="333333"/>
                </a:solidFill>
                <a:latin typeface="Noto Sans JP"/>
                <a:ea typeface="Noto Sans JP"/>
                <a:cs typeface="Noto Sans JP"/>
                <a:sym typeface="Noto Sans JP"/>
              </a:rPr>
              <a:t>瀬戸内海の衝撃</a:t>
            </a:r>
            <a:endParaRPr sz="2400" b="1">
              <a:solidFill>
                <a:srgbClr val="333333"/>
              </a:solidFill>
              <a:latin typeface="Noto Sans JP"/>
              <a:ea typeface="Noto Sans JP"/>
              <a:cs typeface="Noto Sans JP"/>
              <a:sym typeface="Noto Sans JP"/>
            </a:endParaRPr>
          </a:p>
        </p:txBody>
      </p:sp>
      <p:grpSp>
        <p:nvGrpSpPr>
          <p:cNvPr id="93" name="Google Shape;93;p16"/>
          <p:cNvGrpSpPr/>
          <p:nvPr/>
        </p:nvGrpSpPr>
        <p:grpSpPr>
          <a:xfrm>
            <a:off x="238125" y="762000"/>
            <a:ext cx="2260600" cy="38100"/>
            <a:chOff x="238125" y="762000"/>
            <a:chExt cx="2260600" cy="38100"/>
          </a:xfrm>
        </p:grpSpPr>
        <p:sp>
          <p:nvSpPr>
            <p:cNvPr id="94" name="Google Shape;94;p16"/>
            <p:cNvSpPr/>
            <p:nvPr/>
          </p:nvSpPr>
          <p:spPr>
            <a:xfrm>
              <a:off x="238125" y="762000"/>
              <a:ext cx="38100" cy="38100"/>
            </a:xfrm>
            <a:prstGeom prst="ellipse">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95" name="Google Shape;95;p16"/>
            <p:cNvSpPr/>
            <p:nvPr/>
          </p:nvSpPr>
          <p:spPr>
            <a:xfrm>
              <a:off x="257175" y="762000"/>
              <a:ext cx="2222400" cy="381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96" name="Google Shape;96;p16"/>
            <p:cNvSpPr/>
            <p:nvPr/>
          </p:nvSpPr>
          <p:spPr>
            <a:xfrm>
              <a:off x="2460625" y="762000"/>
              <a:ext cx="38100" cy="38100"/>
            </a:xfrm>
            <a:prstGeom prst="ellipse">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sp>
        <p:nvSpPr>
          <p:cNvPr id="97" name="Google Shape;97;p16"/>
          <p:cNvSpPr txBox="1"/>
          <p:nvPr/>
        </p:nvSpPr>
        <p:spPr>
          <a:xfrm>
            <a:off x="238125" y="857250"/>
            <a:ext cx="8667900" cy="381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sz="1600">
                <a:solidFill>
                  <a:srgbClr val="333333"/>
                </a:solidFill>
                <a:latin typeface="Noto Sans JP"/>
                <a:ea typeface="Noto Sans JP"/>
                <a:cs typeface="Noto Sans JP"/>
                <a:sym typeface="Noto Sans JP"/>
              </a:rPr>
              <a:t>カキ生産の8割を占める地で起きた「災害級」事態</a:t>
            </a:r>
            <a:endParaRPr sz="1600">
              <a:solidFill>
                <a:srgbClr val="333333"/>
              </a:solidFill>
              <a:latin typeface="Noto Sans JP"/>
              <a:ea typeface="Noto Sans JP"/>
              <a:cs typeface="Noto Sans JP"/>
              <a:sym typeface="Noto Sans JP"/>
            </a:endParaRPr>
          </a:p>
        </p:txBody>
      </p:sp>
      <p:sp>
        <p:nvSpPr>
          <p:cNvPr id="98" name="Google Shape;98;p16"/>
          <p:cNvSpPr/>
          <p:nvPr/>
        </p:nvSpPr>
        <p:spPr>
          <a:xfrm>
            <a:off x="238125" y="1600200"/>
            <a:ext cx="8667900" cy="3143400"/>
          </a:xfrm>
          <a:prstGeom prst="rect">
            <a:avLst/>
          </a:prstGeom>
          <a:solidFill>
            <a:srgbClr val="FEFEFE"/>
          </a:solidFill>
          <a:ln w="15875">
            <a:solidFill>
              <a:srgbClr val="72A5A6"/>
            </a:solid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99" name="Google Shape;99;p16"/>
          <p:cNvSpPr txBox="1"/>
          <p:nvPr/>
        </p:nvSpPr>
        <p:spPr>
          <a:xfrm>
            <a:off x="428625" y="1790700"/>
            <a:ext cx="8286900" cy="27624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None/>
            </a:pPr>
            <a:r>
              <a:rPr lang="ja">
                <a:solidFill>
                  <a:srgbClr val="1F2937"/>
                </a:solidFill>
                <a:latin typeface="Noto Sans JP"/>
                <a:ea typeface="Noto Sans JP"/>
                <a:cs typeface="Noto Sans JP"/>
                <a:sym typeface="Noto Sans JP"/>
              </a:rPr>
              <a:t>2025年11月、国内生産の約8割を占める瀬戸内海で発生</a:t>
            </a: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r>
              <a:rPr lang="ja">
                <a:solidFill>
                  <a:srgbClr val="1F2937"/>
                </a:solidFill>
                <a:latin typeface="Noto Sans JP"/>
                <a:ea typeface="Noto Sans JP"/>
                <a:cs typeface="Noto Sans JP"/>
                <a:sym typeface="Noto Sans JP"/>
              </a:rPr>
              <a:t>養殖カキが「災害級」の規模で大量死（地域により6〜9割死滅）</a:t>
            </a: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r>
              <a:rPr lang="ja">
                <a:solidFill>
                  <a:srgbClr val="1F2937"/>
                </a:solidFill>
                <a:latin typeface="Noto Sans JP"/>
                <a:ea typeface="Noto Sans JP"/>
                <a:cs typeface="Noto Sans JP"/>
                <a:sym typeface="Noto Sans JP"/>
              </a:rPr>
              <a:t>気候変動により「いつもの場所で、いつもの魚が獲れない」が常態化</a:t>
            </a: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600"/>
              </a:spcAft>
              <a:buNone/>
            </a:pPr>
            <a:r>
              <a:rPr lang="ja">
                <a:solidFill>
                  <a:srgbClr val="1F2937"/>
                </a:solidFill>
                <a:latin typeface="Noto Sans JP"/>
                <a:ea typeface="Noto Sans JP"/>
                <a:cs typeface="Noto Sans JP"/>
                <a:sym typeface="Noto Sans JP"/>
              </a:rPr>
              <a:t>「秋なのにサンマが高級魚」——食卓への影響が深刻化</a:t>
            </a:r>
            <a:endParaRPr>
              <a:solidFill>
                <a:srgbClr val="1F2937"/>
              </a:solidFill>
              <a:latin typeface="Noto Sans JP"/>
              <a:ea typeface="Noto Sans JP"/>
              <a:cs typeface="Noto Sans JP"/>
              <a:sym typeface="Noto Sans JP"/>
            </a:endParaRPr>
          </a:p>
        </p:txBody>
      </p:sp>
      <p:sp>
        <p:nvSpPr>
          <p:cNvPr id="100" name="Google Shape;100;p16"/>
          <p:cNvSpPr/>
          <p:nvPr/>
        </p:nvSpPr>
        <p:spPr>
          <a:xfrm>
            <a:off x="0" y="5086350"/>
            <a:ext cx="9144000" cy="573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04"/>
        <p:cNvGrpSpPr/>
        <p:nvPr/>
      </p:nvGrpSpPr>
      <p:grpSpPr>
        <a:xfrm>
          <a:off x="0" y="0"/>
          <a:ext cx="0" cy="0"/>
          <a:chOff x="0" y="0"/>
          <a:chExt cx="0" cy="0"/>
        </a:xfrm>
      </p:grpSpPr>
      <p:pic>
        <p:nvPicPr>
          <p:cNvPr id="105" name="Google Shape;105;p17"/>
          <p:cNvPicPr preferRelativeResize="0"/>
          <p:nvPr/>
        </p:nvPicPr>
        <p:blipFill>
          <a:blip r:embed="rId3">
            <a:alphaModFix/>
          </a:blip>
          <a:stretch>
            <a:fillRect/>
          </a:stretch>
        </p:blipFill>
        <p:spPr>
          <a:xfrm>
            <a:off x="0" y="0"/>
            <a:ext cx="9144000" cy="5143501"/>
          </a:xfrm>
          <a:prstGeom prst="rect">
            <a:avLst/>
          </a:prstGeom>
          <a:noFill/>
          <a:ln>
            <a:noFill/>
          </a:ln>
        </p:spPr>
      </p:pic>
      <p:sp>
        <p:nvSpPr>
          <p:cNvPr id="106" name="Google Shape;106;p17"/>
          <p:cNvSpPr txBox="1"/>
          <p:nvPr/>
        </p:nvSpPr>
        <p:spPr>
          <a:xfrm>
            <a:off x="238125" y="298500"/>
            <a:ext cx="7905900" cy="30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ja" sz="2400" b="1">
                <a:solidFill>
                  <a:srgbClr val="333333"/>
                </a:solidFill>
                <a:latin typeface="Noto Sans JP"/>
                <a:ea typeface="Noto Sans JP"/>
                <a:cs typeface="Noto Sans JP"/>
                <a:sym typeface="Noto Sans JP"/>
              </a:rPr>
              <a:t>産業構造の転換</a:t>
            </a:r>
            <a:endParaRPr sz="2400" b="1">
              <a:solidFill>
                <a:srgbClr val="333333"/>
              </a:solidFill>
              <a:latin typeface="Noto Sans JP"/>
              <a:ea typeface="Noto Sans JP"/>
              <a:cs typeface="Noto Sans JP"/>
              <a:sym typeface="Noto Sans JP"/>
            </a:endParaRPr>
          </a:p>
        </p:txBody>
      </p:sp>
      <p:grpSp>
        <p:nvGrpSpPr>
          <p:cNvPr id="107" name="Google Shape;107;p17"/>
          <p:cNvGrpSpPr/>
          <p:nvPr/>
        </p:nvGrpSpPr>
        <p:grpSpPr>
          <a:xfrm>
            <a:off x="238125" y="762000"/>
            <a:ext cx="2260600" cy="38100"/>
            <a:chOff x="238125" y="762000"/>
            <a:chExt cx="2260600" cy="38100"/>
          </a:xfrm>
        </p:grpSpPr>
        <p:sp>
          <p:nvSpPr>
            <p:cNvPr id="108" name="Google Shape;108;p17"/>
            <p:cNvSpPr/>
            <p:nvPr/>
          </p:nvSpPr>
          <p:spPr>
            <a:xfrm>
              <a:off x="238125" y="762000"/>
              <a:ext cx="38100" cy="38100"/>
            </a:xfrm>
            <a:prstGeom prst="ellipse">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09" name="Google Shape;109;p17"/>
            <p:cNvSpPr/>
            <p:nvPr/>
          </p:nvSpPr>
          <p:spPr>
            <a:xfrm>
              <a:off x="257175" y="762000"/>
              <a:ext cx="2222400" cy="381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10" name="Google Shape;110;p17"/>
            <p:cNvSpPr/>
            <p:nvPr/>
          </p:nvSpPr>
          <p:spPr>
            <a:xfrm>
              <a:off x="2460625" y="762000"/>
              <a:ext cx="38100" cy="38100"/>
            </a:xfrm>
            <a:prstGeom prst="ellipse">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sp>
        <p:nvSpPr>
          <p:cNvPr id="111" name="Google Shape;111;p17"/>
          <p:cNvSpPr txBox="1"/>
          <p:nvPr/>
        </p:nvSpPr>
        <p:spPr>
          <a:xfrm>
            <a:off x="238125" y="857250"/>
            <a:ext cx="8667900" cy="381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sz="1600">
                <a:solidFill>
                  <a:srgbClr val="333333"/>
                </a:solidFill>
                <a:latin typeface="Noto Sans JP"/>
                <a:ea typeface="Noto Sans JP"/>
                <a:cs typeface="Noto Sans JP"/>
                <a:sym typeface="Noto Sans JP"/>
              </a:rPr>
              <a:t>「自然任せ」から「計画生産」への脱却</a:t>
            </a:r>
            <a:endParaRPr sz="1600">
              <a:solidFill>
                <a:srgbClr val="333333"/>
              </a:solidFill>
              <a:latin typeface="Noto Sans JP"/>
              <a:ea typeface="Noto Sans JP"/>
              <a:cs typeface="Noto Sans JP"/>
              <a:sym typeface="Noto Sans JP"/>
            </a:endParaRPr>
          </a:p>
        </p:txBody>
      </p:sp>
      <p:sp>
        <p:nvSpPr>
          <p:cNvPr id="112" name="Google Shape;112;p17"/>
          <p:cNvSpPr/>
          <p:nvPr/>
        </p:nvSpPr>
        <p:spPr>
          <a:xfrm>
            <a:off x="238125" y="1485900"/>
            <a:ext cx="4257600" cy="3238500"/>
          </a:xfrm>
          <a:prstGeom prst="rect">
            <a:avLst/>
          </a:prstGeom>
          <a:solidFill>
            <a:srgbClr val="FEFEFE"/>
          </a:solidFill>
          <a:ln w="9525" cap="flat" cmpd="sng">
            <a:solidFill>
              <a:srgbClr val="E8EEEE"/>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13" name="Google Shape;113;p17"/>
          <p:cNvSpPr/>
          <p:nvPr/>
        </p:nvSpPr>
        <p:spPr>
          <a:xfrm>
            <a:off x="238125" y="1485900"/>
            <a:ext cx="4257600" cy="381000"/>
          </a:xfrm>
          <a:prstGeom prst="rect">
            <a:avLst/>
          </a:prstGeom>
          <a:solidFill>
            <a:srgbClr val="507374"/>
          </a:solidFill>
          <a:ln w="9525" cap="flat" cmpd="sng">
            <a:solidFill>
              <a:srgbClr val="507374"/>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14" name="Google Shape;114;p17"/>
          <p:cNvSpPr txBox="1"/>
          <p:nvPr/>
        </p:nvSpPr>
        <p:spPr>
          <a:xfrm>
            <a:off x="238125" y="1485900"/>
            <a:ext cx="4257600" cy="381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ja" sz="1300" b="1">
                <a:solidFill>
                  <a:srgbClr val="FEFEFE"/>
                </a:solidFill>
                <a:latin typeface="Noto Sans JP"/>
                <a:ea typeface="Noto Sans JP"/>
                <a:cs typeface="Noto Sans JP"/>
                <a:sym typeface="Noto Sans JP"/>
              </a:rPr>
              <a:t>プロダクトアウト（従来）</a:t>
            </a:r>
            <a:endParaRPr sz="1300" b="1">
              <a:solidFill>
                <a:srgbClr val="FEFEFE"/>
              </a:solidFill>
              <a:latin typeface="Noto Sans JP"/>
              <a:ea typeface="Noto Sans JP"/>
              <a:cs typeface="Noto Sans JP"/>
              <a:sym typeface="Noto Sans JP"/>
            </a:endParaRPr>
          </a:p>
        </p:txBody>
      </p:sp>
      <p:sp>
        <p:nvSpPr>
          <p:cNvPr id="115" name="Google Shape;115;p17"/>
          <p:cNvSpPr txBox="1"/>
          <p:nvPr/>
        </p:nvSpPr>
        <p:spPr>
          <a:xfrm>
            <a:off x="352425" y="1981200"/>
            <a:ext cx="4029000" cy="2628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ja">
                <a:solidFill>
                  <a:srgbClr val="1F2937"/>
                </a:solidFill>
                <a:latin typeface="Noto Sans JP"/>
                <a:ea typeface="Noto Sans JP"/>
                <a:cs typeface="Noto Sans JP"/>
                <a:sym typeface="Noto Sans JP"/>
              </a:rPr>
              <a:t>考え方：「作ってから売る」</a:t>
            </a: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r>
              <a:rPr lang="ja">
                <a:solidFill>
                  <a:srgbClr val="1F2937"/>
                </a:solidFill>
                <a:latin typeface="Noto Sans JP"/>
                <a:ea typeface="Noto Sans JP"/>
                <a:cs typeface="Noto Sans JP"/>
                <a:sym typeface="Noto Sans JP"/>
              </a:rPr>
              <a:t>特徴：生産者都合・技術優先</a:t>
            </a: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r>
              <a:rPr lang="ja">
                <a:solidFill>
                  <a:srgbClr val="1F2937"/>
                </a:solidFill>
                <a:latin typeface="Noto Sans JP"/>
                <a:ea typeface="Noto Sans JP"/>
                <a:cs typeface="Noto Sans JP"/>
                <a:sym typeface="Noto Sans JP"/>
              </a:rPr>
              <a:t>課題：自然環境に左右され不安定</a:t>
            </a: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600"/>
              </a:spcAft>
              <a:buNone/>
            </a:pPr>
            <a:r>
              <a:rPr lang="ja">
                <a:solidFill>
                  <a:srgbClr val="1F2937"/>
                </a:solidFill>
                <a:latin typeface="Noto Sans JP"/>
                <a:ea typeface="Noto Sans JP"/>
                <a:cs typeface="Noto Sans JP"/>
                <a:sym typeface="Noto Sans JP"/>
              </a:rPr>
              <a:t>結果：顧客ニーズとのズレ・価格乱高下</a:t>
            </a:r>
            <a:endParaRPr>
              <a:solidFill>
                <a:srgbClr val="1F2937"/>
              </a:solidFill>
              <a:latin typeface="Noto Sans JP"/>
              <a:ea typeface="Noto Sans JP"/>
              <a:cs typeface="Noto Sans JP"/>
              <a:sym typeface="Noto Sans JP"/>
            </a:endParaRPr>
          </a:p>
        </p:txBody>
      </p:sp>
      <p:sp>
        <p:nvSpPr>
          <p:cNvPr id="116" name="Google Shape;116;p17"/>
          <p:cNvSpPr/>
          <p:nvPr/>
        </p:nvSpPr>
        <p:spPr>
          <a:xfrm>
            <a:off x="4648200" y="1485900"/>
            <a:ext cx="4257600" cy="3238500"/>
          </a:xfrm>
          <a:prstGeom prst="rect">
            <a:avLst/>
          </a:prstGeom>
          <a:solidFill>
            <a:srgbClr val="FEFEFE"/>
          </a:solidFill>
          <a:ln w="9525" cap="flat" cmpd="sng">
            <a:solidFill>
              <a:srgbClr val="E8EEEE"/>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17" name="Google Shape;117;p17"/>
          <p:cNvSpPr/>
          <p:nvPr/>
        </p:nvSpPr>
        <p:spPr>
          <a:xfrm>
            <a:off x="4648200" y="1485900"/>
            <a:ext cx="4257600" cy="381000"/>
          </a:xfrm>
          <a:prstGeom prst="rect">
            <a:avLst/>
          </a:prstGeom>
          <a:solidFill>
            <a:srgbClr val="72A5A6"/>
          </a:solidFill>
          <a:ln w="9525" cap="flat" cmpd="sng">
            <a:solidFill>
              <a:srgbClr val="72A5A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18" name="Google Shape;118;p17"/>
          <p:cNvSpPr txBox="1"/>
          <p:nvPr/>
        </p:nvSpPr>
        <p:spPr>
          <a:xfrm>
            <a:off x="4648200" y="1485900"/>
            <a:ext cx="4257600" cy="381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ja" sz="1300" b="1">
                <a:solidFill>
                  <a:srgbClr val="FEFEFE"/>
                </a:solidFill>
                <a:latin typeface="Noto Sans JP"/>
                <a:ea typeface="Noto Sans JP"/>
                <a:cs typeface="Noto Sans JP"/>
                <a:sym typeface="Noto Sans JP"/>
              </a:rPr>
              <a:t>マーケットイン（今後）</a:t>
            </a:r>
            <a:endParaRPr sz="1300" b="1">
              <a:solidFill>
                <a:srgbClr val="FEFEFE"/>
              </a:solidFill>
              <a:latin typeface="Noto Sans JP"/>
              <a:ea typeface="Noto Sans JP"/>
              <a:cs typeface="Noto Sans JP"/>
              <a:sym typeface="Noto Sans JP"/>
            </a:endParaRPr>
          </a:p>
        </p:txBody>
      </p:sp>
      <p:sp>
        <p:nvSpPr>
          <p:cNvPr id="119" name="Google Shape;119;p17"/>
          <p:cNvSpPr txBox="1"/>
          <p:nvPr/>
        </p:nvSpPr>
        <p:spPr>
          <a:xfrm>
            <a:off x="4762500" y="1981200"/>
            <a:ext cx="4029000" cy="2628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ja">
                <a:solidFill>
                  <a:srgbClr val="1F2937"/>
                </a:solidFill>
                <a:latin typeface="Noto Sans JP"/>
                <a:ea typeface="Noto Sans JP"/>
                <a:cs typeface="Noto Sans JP"/>
                <a:sym typeface="Noto Sans JP"/>
              </a:rPr>
              <a:t>考え方：「売れるものを作る」</a:t>
            </a: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r>
              <a:rPr lang="ja">
                <a:solidFill>
                  <a:srgbClr val="1F2937"/>
                </a:solidFill>
                <a:latin typeface="Noto Sans JP"/>
                <a:ea typeface="Noto Sans JP"/>
                <a:cs typeface="Noto Sans JP"/>
                <a:sym typeface="Noto Sans JP"/>
              </a:rPr>
              <a:t>特徴：消費者起点・計画生産</a:t>
            </a: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r>
              <a:rPr lang="ja">
                <a:solidFill>
                  <a:srgbClr val="1F2937"/>
                </a:solidFill>
                <a:latin typeface="Noto Sans JP"/>
                <a:ea typeface="Noto Sans JP"/>
                <a:cs typeface="Noto Sans JP"/>
                <a:sym typeface="Noto Sans JP"/>
              </a:rPr>
              <a:t>手段：環境をコントロールする「養殖」</a:t>
            </a: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600"/>
              </a:spcAft>
              <a:buNone/>
            </a:pPr>
            <a:r>
              <a:rPr lang="ja">
                <a:solidFill>
                  <a:srgbClr val="1F2937"/>
                </a:solidFill>
                <a:latin typeface="Noto Sans JP"/>
                <a:ea typeface="Noto Sans JP"/>
                <a:cs typeface="Noto Sans JP"/>
                <a:sym typeface="Noto Sans JP"/>
              </a:rPr>
              <a:t>結果：味・時期・価格の安定供給</a:t>
            </a:r>
            <a:endParaRPr>
              <a:solidFill>
                <a:srgbClr val="1F2937"/>
              </a:solidFill>
              <a:latin typeface="Noto Sans JP"/>
              <a:ea typeface="Noto Sans JP"/>
              <a:cs typeface="Noto Sans JP"/>
              <a:sym typeface="Noto Sans JP"/>
            </a:endParaRPr>
          </a:p>
        </p:txBody>
      </p:sp>
      <p:sp>
        <p:nvSpPr>
          <p:cNvPr id="120" name="Google Shape;120;p17"/>
          <p:cNvSpPr/>
          <p:nvPr/>
        </p:nvSpPr>
        <p:spPr>
          <a:xfrm>
            <a:off x="0" y="5086350"/>
            <a:ext cx="9144000" cy="573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24"/>
        <p:cNvGrpSpPr/>
        <p:nvPr/>
      </p:nvGrpSpPr>
      <p:grpSpPr>
        <a:xfrm>
          <a:off x="0" y="0"/>
          <a:ext cx="0" cy="0"/>
          <a:chOff x="0" y="0"/>
          <a:chExt cx="0" cy="0"/>
        </a:xfrm>
      </p:grpSpPr>
      <p:pic>
        <p:nvPicPr>
          <p:cNvPr id="125" name="Google Shape;125;p18"/>
          <p:cNvPicPr preferRelativeResize="0"/>
          <p:nvPr/>
        </p:nvPicPr>
        <p:blipFill>
          <a:blip r:embed="rId3">
            <a:alphaModFix/>
          </a:blip>
          <a:stretch>
            <a:fillRect/>
          </a:stretch>
        </p:blipFill>
        <p:spPr>
          <a:xfrm>
            <a:off x="0" y="0"/>
            <a:ext cx="9144000" cy="5143500"/>
          </a:xfrm>
          <a:prstGeom prst="rect">
            <a:avLst/>
          </a:prstGeom>
          <a:noFill/>
          <a:ln>
            <a:noFill/>
          </a:ln>
        </p:spPr>
      </p:pic>
      <p:pic>
        <p:nvPicPr>
          <p:cNvPr id="126" name="Google Shape;126;p18"/>
          <p:cNvPicPr preferRelativeResize="0"/>
          <p:nvPr/>
        </p:nvPicPr>
        <p:blipFill>
          <a:blip r:embed="rId4">
            <a:alphaModFix/>
          </a:blip>
          <a:stretch>
            <a:fillRect/>
          </a:stretch>
        </p:blipFill>
        <p:spPr>
          <a:xfrm>
            <a:off x="1285875" y="1143000"/>
            <a:ext cx="1905000" cy="1905000"/>
          </a:xfrm>
          <a:prstGeom prst="rect">
            <a:avLst/>
          </a:prstGeom>
          <a:noFill/>
          <a:ln>
            <a:noFill/>
          </a:ln>
        </p:spPr>
      </p:pic>
      <p:sp>
        <p:nvSpPr>
          <p:cNvPr id="127" name="Google Shape;127;p18"/>
          <p:cNvSpPr txBox="1"/>
          <p:nvPr/>
        </p:nvSpPr>
        <p:spPr>
          <a:xfrm>
            <a:off x="523875" y="2190750"/>
            <a:ext cx="8001000" cy="762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sz="3800" b="1">
                <a:solidFill>
                  <a:srgbClr val="333333"/>
                </a:solidFill>
                <a:latin typeface="Noto Sans JP"/>
                <a:ea typeface="Noto Sans JP"/>
                <a:cs typeface="Noto Sans JP"/>
                <a:sym typeface="Noto Sans JP"/>
              </a:rPr>
              <a:t>2. 過去の教訓</a:t>
            </a:r>
            <a:endParaRPr sz="3800" b="1">
              <a:solidFill>
                <a:srgbClr val="333333"/>
              </a:solidFill>
              <a:latin typeface="Noto Sans JP"/>
              <a:ea typeface="Noto Sans JP"/>
              <a:cs typeface="Noto Sans JP"/>
              <a:sym typeface="Noto Sans JP"/>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31"/>
        <p:cNvGrpSpPr/>
        <p:nvPr/>
      </p:nvGrpSpPr>
      <p:grpSpPr>
        <a:xfrm>
          <a:off x="0" y="0"/>
          <a:ext cx="0" cy="0"/>
          <a:chOff x="0" y="0"/>
          <a:chExt cx="0" cy="0"/>
        </a:xfrm>
      </p:grpSpPr>
      <p:pic>
        <p:nvPicPr>
          <p:cNvPr id="132" name="Google Shape;132;p19"/>
          <p:cNvPicPr preferRelativeResize="0"/>
          <p:nvPr/>
        </p:nvPicPr>
        <p:blipFill>
          <a:blip r:embed="rId3">
            <a:alphaModFix/>
          </a:blip>
          <a:stretch>
            <a:fillRect/>
          </a:stretch>
        </p:blipFill>
        <p:spPr>
          <a:xfrm>
            <a:off x="0" y="0"/>
            <a:ext cx="9144000" cy="5143501"/>
          </a:xfrm>
          <a:prstGeom prst="rect">
            <a:avLst/>
          </a:prstGeom>
          <a:noFill/>
          <a:ln>
            <a:noFill/>
          </a:ln>
        </p:spPr>
      </p:pic>
      <p:sp>
        <p:nvSpPr>
          <p:cNvPr id="133" name="Google Shape;133;p19"/>
          <p:cNvSpPr txBox="1"/>
          <p:nvPr/>
        </p:nvSpPr>
        <p:spPr>
          <a:xfrm>
            <a:off x="238125" y="298500"/>
            <a:ext cx="7905900" cy="30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ja" sz="2400" b="1">
                <a:solidFill>
                  <a:srgbClr val="333333"/>
                </a:solidFill>
                <a:latin typeface="Noto Sans JP"/>
                <a:ea typeface="Noto Sans JP"/>
                <a:cs typeface="Noto Sans JP"/>
                <a:sym typeface="Noto Sans JP"/>
              </a:rPr>
              <a:t>シャインマスカットの教訓</a:t>
            </a:r>
            <a:endParaRPr sz="2400" b="1">
              <a:solidFill>
                <a:srgbClr val="333333"/>
              </a:solidFill>
              <a:latin typeface="Noto Sans JP"/>
              <a:ea typeface="Noto Sans JP"/>
              <a:cs typeface="Noto Sans JP"/>
              <a:sym typeface="Noto Sans JP"/>
            </a:endParaRPr>
          </a:p>
        </p:txBody>
      </p:sp>
      <p:grpSp>
        <p:nvGrpSpPr>
          <p:cNvPr id="134" name="Google Shape;134;p19"/>
          <p:cNvGrpSpPr/>
          <p:nvPr/>
        </p:nvGrpSpPr>
        <p:grpSpPr>
          <a:xfrm>
            <a:off x="238125" y="762000"/>
            <a:ext cx="3784600" cy="38100"/>
            <a:chOff x="238125" y="762000"/>
            <a:chExt cx="3784600" cy="38100"/>
          </a:xfrm>
        </p:grpSpPr>
        <p:sp>
          <p:nvSpPr>
            <p:cNvPr id="135" name="Google Shape;135;p19"/>
            <p:cNvSpPr/>
            <p:nvPr/>
          </p:nvSpPr>
          <p:spPr>
            <a:xfrm>
              <a:off x="238125" y="762000"/>
              <a:ext cx="38100" cy="38100"/>
            </a:xfrm>
            <a:prstGeom prst="ellipse">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36" name="Google Shape;136;p19"/>
            <p:cNvSpPr/>
            <p:nvPr/>
          </p:nvSpPr>
          <p:spPr>
            <a:xfrm>
              <a:off x="257175" y="762000"/>
              <a:ext cx="3746400" cy="381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37" name="Google Shape;137;p19"/>
            <p:cNvSpPr/>
            <p:nvPr/>
          </p:nvSpPr>
          <p:spPr>
            <a:xfrm>
              <a:off x="3984625" y="762000"/>
              <a:ext cx="38100" cy="38100"/>
            </a:xfrm>
            <a:prstGeom prst="ellipse">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sp>
        <p:nvSpPr>
          <p:cNvPr id="138" name="Google Shape;138;p19"/>
          <p:cNvSpPr txBox="1"/>
          <p:nvPr/>
        </p:nvSpPr>
        <p:spPr>
          <a:xfrm>
            <a:off x="238125" y="952500"/>
            <a:ext cx="8667900" cy="381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sz="1600">
                <a:solidFill>
                  <a:srgbClr val="333333"/>
                </a:solidFill>
                <a:latin typeface="Noto Sans JP"/>
                <a:ea typeface="Noto Sans JP"/>
                <a:cs typeface="Noto Sans JP"/>
                <a:sym typeface="Noto Sans JP"/>
              </a:rPr>
              <a:t>「盗まれた」という被害者意識の裏にある「戦略ミス」</a:t>
            </a:r>
            <a:endParaRPr sz="1600">
              <a:solidFill>
                <a:srgbClr val="333333"/>
              </a:solidFill>
              <a:latin typeface="Noto Sans JP"/>
              <a:ea typeface="Noto Sans JP"/>
              <a:cs typeface="Noto Sans JP"/>
              <a:sym typeface="Noto Sans JP"/>
            </a:endParaRPr>
          </a:p>
        </p:txBody>
      </p:sp>
      <p:sp>
        <p:nvSpPr>
          <p:cNvPr id="139" name="Google Shape;139;p19"/>
          <p:cNvSpPr/>
          <p:nvPr/>
        </p:nvSpPr>
        <p:spPr>
          <a:xfrm>
            <a:off x="381000" y="1843088"/>
            <a:ext cx="8382000" cy="2690700"/>
          </a:xfrm>
          <a:prstGeom prst="roundRect">
            <a:avLst>
              <a:gd name="adj" fmla="val 16667"/>
            </a:avLst>
          </a:prstGeom>
          <a:solidFill>
            <a:srgbClr val="FFFFFF"/>
          </a:solidFill>
          <a:ln w="25400" cap="flat" cmpd="sng">
            <a:solidFill>
              <a:srgbClr val="DCE5E5"/>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40" name="Google Shape;140;p19"/>
          <p:cNvSpPr txBox="1"/>
          <p:nvPr/>
        </p:nvSpPr>
        <p:spPr>
          <a:xfrm>
            <a:off x="762000" y="2224088"/>
            <a:ext cx="7620000" cy="16431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ja" sz="2400" dirty="0">
                <a:solidFill>
                  <a:srgbClr val="333333"/>
                </a:solidFill>
                <a:latin typeface="Noto Sans JP"/>
                <a:ea typeface="Noto Sans JP"/>
                <a:cs typeface="Noto Sans JP"/>
                <a:sym typeface="Noto Sans JP"/>
              </a:rPr>
              <a:t>作った瞬間に世界で権利化しなければ、市場を奪われる。</a:t>
            </a:r>
            <a:endParaRPr sz="2400" dirty="0">
              <a:solidFill>
                <a:srgbClr val="333333"/>
              </a:solidFill>
              <a:latin typeface="Noto Sans JP"/>
              <a:ea typeface="Noto Sans JP"/>
              <a:cs typeface="Noto Sans JP"/>
              <a:sym typeface="Noto Sans JP"/>
            </a:endParaRPr>
          </a:p>
        </p:txBody>
      </p:sp>
      <p:sp>
        <p:nvSpPr>
          <p:cNvPr id="141" name="Google Shape;141;p19"/>
          <p:cNvSpPr txBox="1"/>
          <p:nvPr/>
        </p:nvSpPr>
        <p:spPr>
          <a:xfrm>
            <a:off x="762000" y="3867150"/>
            <a:ext cx="7620000" cy="2859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ja" sz="1600">
                <a:solidFill>
                  <a:srgbClr val="99A3A3"/>
                </a:solidFill>
                <a:latin typeface="Noto Sans JP"/>
                <a:ea typeface="Noto Sans JP"/>
                <a:cs typeface="Noto Sans JP"/>
                <a:sym typeface="Noto Sans JP"/>
              </a:rPr>
              <a:t>— 「不作為」が招いた合法的流出</a:t>
            </a:r>
            <a:endParaRPr sz="1600">
              <a:solidFill>
                <a:srgbClr val="99A3A3"/>
              </a:solidFill>
              <a:latin typeface="Noto Sans JP"/>
              <a:ea typeface="Noto Sans JP"/>
              <a:cs typeface="Noto Sans JP"/>
              <a:sym typeface="Noto Sans JP"/>
            </a:endParaRPr>
          </a:p>
        </p:txBody>
      </p:sp>
      <p:sp>
        <p:nvSpPr>
          <p:cNvPr id="142" name="Google Shape;142;p19"/>
          <p:cNvSpPr/>
          <p:nvPr/>
        </p:nvSpPr>
        <p:spPr>
          <a:xfrm>
            <a:off x="0" y="5086350"/>
            <a:ext cx="9144000" cy="573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46"/>
        <p:cNvGrpSpPr/>
        <p:nvPr/>
      </p:nvGrpSpPr>
      <p:grpSpPr>
        <a:xfrm>
          <a:off x="0" y="0"/>
          <a:ext cx="0" cy="0"/>
          <a:chOff x="0" y="0"/>
          <a:chExt cx="0" cy="0"/>
        </a:xfrm>
      </p:grpSpPr>
      <p:pic>
        <p:nvPicPr>
          <p:cNvPr id="147" name="Google Shape;147;p20"/>
          <p:cNvPicPr preferRelativeResize="0"/>
          <p:nvPr/>
        </p:nvPicPr>
        <p:blipFill>
          <a:blip r:embed="rId3">
            <a:alphaModFix/>
          </a:blip>
          <a:stretch>
            <a:fillRect/>
          </a:stretch>
        </p:blipFill>
        <p:spPr>
          <a:xfrm>
            <a:off x="0" y="0"/>
            <a:ext cx="9144000" cy="5143501"/>
          </a:xfrm>
          <a:prstGeom prst="rect">
            <a:avLst/>
          </a:prstGeom>
          <a:noFill/>
          <a:ln>
            <a:noFill/>
          </a:ln>
        </p:spPr>
      </p:pic>
      <p:sp>
        <p:nvSpPr>
          <p:cNvPr id="148" name="Google Shape;148;p20"/>
          <p:cNvSpPr txBox="1"/>
          <p:nvPr/>
        </p:nvSpPr>
        <p:spPr>
          <a:xfrm>
            <a:off x="238125" y="298500"/>
            <a:ext cx="7905900" cy="30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ja" sz="2400" b="1">
                <a:solidFill>
                  <a:srgbClr val="333333"/>
                </a:solidFill>
                <a:latin typeface="Noto Sans JP"/>
                <a:ea typeface="Noto Sans JP"/>
                <a:cs typeface="Noto Sans JP"/>
                <a:sym typeface="Noto Sans JP"/>
              </a:rPr>
              <a:t>「属地主義」と「時間の壁」</a:t>
            </a:r>
            <a:endParaRPr sz="2400" b="1">
              <a:solidFill>
                <a:srgbClr val="333333"/>
              </a:solidFill>
              <a:latin typeface="Noto Sans JP"/>
              <a:ea typeface="Noto Sans JP"/>
              <a:cs typeface="Noto Sans JP"/>
              <a:sym typeface="Noto Sans JP"/>
            </a:endParaRPr>
          </a:p>
        </p:txBody>
      </p:sp>
      <p:grpSp>
        <p:nvGrpSpPr>
          <p:cNvPr id="149" name="Google Shape;149;p20"/>
          <p:cNvGrpSpPr/>
          <p:nvPr/>
        </p:nvGrpSpPr>
        <p:grpSpPr>
          <a:xfrm>
            <a:off x="238125" y="762000"/>
            <a:ext cx="4089400" cy="38100"/>
            <a:chOff x="238125" y="762000"/>
            <a:chExt cx="4089400" cy="38100"/>
          </a:xfrm>
        </p:grpSpPr>
        <p:sp>
          <p:nvSpPr>
            <p:cNvPr id="150" name="Google Shape;150;p20"/>
            <p:cNvSpPr/>
            <p:nvPr/>
          </p:nvSpPr>
          <p:spPr>
            <a:xfrm>
              <a:off x="238125" y="762000"/>
              <a:ext cx="38100" cy="38100"/>
            </a:xfrm>
            <a:prstGeom prst="ellipse">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51" name="Google Shape;151;p20"/>
            <p:cNvSpPr/>
            <p:nvPr/>
          </p:nvSpPr>
          <p:spPr>
            <a:xfrm>
              <a:off x="257175" y="762000"/>
              <a:ext cx="4051200" cy="381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52" name="Google Shape;152;p20"/>
            <p:cNvSpPr/>
            <p:nvPr/>
          </p:nvSpPr>
          <p:spPr>
            <a:xfrm>
              <a:off x="4289425" y="762000"/>
              <a:ext cx="38100" cy="38100"/>
            </a:xfrm>
            <a:prstGeom prst="ellipse">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sp>
        <p:nvSpPr>
          <p:cNvPr id="153" name="Google Shape;153;p20"/>
          <p:cNvSpPr txBox="1"/>
          <p:nvPr/>
        </p:nvSpPr>
        <p:spPr>
          <a:xfrm>
            <a:off x="238125" y="857250"/>
            <a:ext cx="8667900" cy="381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ja" sz="1600">
                <a:solidFill>
                  <a:srgbClr val="333333"/>
                </a:solidFill>
                <a:latin typeface="Noto Sans JP"/>
                <a:ea typeface="Noto Sans JP"/>
                <a:cs typeface="Noto Sans JP"/>
                <a:sym typeface="Noto Sans JP"/>
              </a:rPr>
              <a:t>国内販売と同時に始まるカウントダウン</a:t>
            </a:r>
            <a:endParaRPr sz="1600">
              <a:solidFill>
                <a:srgbClr val="333333"/>
              </a:solidFill>
              <a:latin typeface="Noto Sans JP"/>
              <a:ea typeface="Noto Sans JP"/>
              <a:cs typeface="Noto Sans JP"/>
              <a:sym typeface="Noto Sans JP"/>
            </a:endParaRPr>
          </a:p>
        </p:txBody>
      </p:sp>
      <p:sp>
        <p:nvSpPr>
          <p:cNvPr id="154" name="Google Shape;154;p20"/>
          <p:cNvSpPr/>
          <p:nvPr/>
        </p:nvSpPr>
        <p:spPr>
          <a:xfrm>
            <a:off x="238125" y="1600200"/>
            <a:ext cx="8667900" cy="3143400"/>
          </a:xfrm>
          <a:prstGeom prst="rect">
            <a:avLst/>
          </a:prstGeom>
          <a:solidFill>
            <a:srgbClr val="FEFEFE"/>
          </a:solidFill>
          <a:ln w="15875">
            <a:solidFill>
              <a:srgbClr val="72A5A6"/>
            </a:solid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55" name="Google Shape;155;p20"/>
          <p:cNvSpPr txBox="1"/>
          <p:nvPr/>
        </p:nvSpPr>
        <p:spPr>
          <a:xfrm>
            <a:off x="428625" y="1790700"/>
            <a:ext cx="8286900" cy="27624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None/>
            </a:pPr>
            <a:r>
              <a:rPr lang="ja" sz="1600" b="1">
                <a:solidFill>
                  <a:srgbClr val="1F2937"/>
                </a:solidFill>
                <a:latin typeface="Noto Sans JP"/>
                <a:ea typeface="Noto Sans JP"/>
                <a:cs typeface="Noto Sans JP"/>
                <a:sym typeface="Noto Sans JP"/>
              </a:rPr>
              <a:t>属地主義の原則</a:t>
            </a:r>
            <a:r>
              <a:rPr lang="ja">
                <a:solidFill>
                  <a:srgbClr val="1F2937"/>
                </a:solidFill>
                <a:latin typeface="Noto Sans JP"/>
                <a:ea typeface="Noto Sans JP"/>
                <a:cs typeface="Noto Sans JP"/>
                <a:sym typeface="Noto Sans JP"/>
              </a:rPr>
              <a:t> ：日本の権利は日本国内でしか効力を持たない</a:t>
            </a: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r>
              <a:rPr lang="ja" sz="1600" b="1">
                <a:solidFill>
                  <a:srgbClr val="1F2937"/>
                </a:solidFill>
                <a:latin typeface="Noto Sans JP"/>
                <a:ea typeface="Noto Sans JP"/>
                <a:cs typeface="Noto Sans JP"/>
                <a:sym typeface="Noto Sans JP"/>
              </a:rPr>
              <a:t>守りたい国ごとに登録が必要</a:t>
            </a:r>
            <a:r>
              <a:rPr lang="ja">
                <a:solidFill>
                  <a:srgbClr val="1F2937"/>
                </a:solidFill>
                <a:latin typeface="Noto Sans JP"/>
                <a:ea typeface="Noto Sans JP"/>
                <a:cs typeface="Noto Sans JP"/>
                <a:sym typeface="Noto Sans JP"/>
              </a:rPr>
              <a:t> ：日本で登録しても海外では無防備</a:t>
            </a: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r>
              <a:rPr lang="ja" sz="1600" b="1">
                <a:solidFill>
                  <a:srgbClr val="1F2937"/>
                </a:solidFill>
                <a:latin typeface="Noto Sans JP"/>
                <a:ea typeface="Noto Sans JP"/>
                <a:cs typeface="Noto Sans JP"/>
                <a:sym typeface="Noto Sans JP"/>
              </a:rPr>
              <a:t>優先権の期限</a:t>
            </a:r>
            <a:r>
              <a:rPr lang="ja">
                <a:solidFill>
                  <a:srgbClr val="1F2937"/>
                </a:solidFill>
                <a:latin typeface="Noto Sans JP"/>
                <a:ea typeface="Noto Sans JP"/>
                <a:cs typeface="Noto Sans JP"/>
                <a:sym typeface="Noto Sans JP"/>
              </a:rPr>
              <a:t> ：国内出願から1年以内（UPOV条約など）</a:t>
            </a: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0"/>
              </a:spcAft>
              <a:buNone/>
            </a:pPr>
            <a:endParaRPr>
              <a:solidFill>
                <a:srgbClr val="1F2937"/>
              </a:solidFill>
              <a:latin typeface="Noto Sans JP"/>
              <a:ea typeface="Noto Sans JP"/>
              <a:cs typeface="Noto Sans JP"/>
              <a:sym typeface="Noto Sans JP"/>
            </a:endParaRPr>
          </a:p>
          <a:p>
            <a:pPr marL="0" lvl="0" indent="0" algn="l" rtl="0">
              <a:lnSpc>
                <a:spcPct val="100000"/>
              </a:lnSpc>
              <a:spcBef>
                <a:spcPts val="600"/>
              </a:spcBef>
              <a:spcAft>
                <a:spcPts val="600"/>
              </a:spcAft>
              <a:buNone/>
            </a:pPr>
            <a:r>
              <a:rPr lang="ja" sz="1600" b="1">
                <a:solidFill>
                  <a:srgbClr val="1F2937"/>
                </a:solidFill>
                <a:latin typeface="Noto Sans JP"/>
                <a:ea typeface="Noto Sans JP"/>
                <a:cs typeface="Noto Sans JP"/>
                <a:sym typeface="Noto Sans JP"/>
              </a:rPr>
              <a:t>結論</a:t>
            </a:r>
            <a:r>
              <a:rPr lang="ja">
                <a:solidFill>
                  <a:srgbClr val="1F2937"/>
                </a:solidFill>
                <a:latin typeface="Noto Sans JP"/>
                <a:ea typeface="Noto Sans JP"/>
                <a:cs typeface="Noto Sans JP"/>
                <a:sym typeface="Noto Sans JP"/>
              </a:rPr>
              <a:t> ：国内販売開始と同時に、海外出願の時計は動いている</a:t>
            </a:r>
            <a:endParaRPr>
              <a:solidFill>
                <a:srgbClr val="1F2937"/>
              </a:solidFill>
              <a:latin typeface="Noto Sans JP"/>
              <a:ea typeface="Noto Sans JP"/>
              <a:cs typeface="Noto Sans JP"/>
              <a:sym typeface="Noto Sans JP"/>
            </a:endParaRPr>
          </a:p>
        </p:txBody>
      </p:sp>
      <p:sp>
        <p:nvSpPr>
          <p:cNvPr id="156" name="Google Shape;156;p20"/>
          <p:cNvSpPr/>
          <p:nvPr/>
        </p:nvSpPr>
        <p:spPr>
          <a:xfrm>
            <a:off x="0" y="5086350"/>
            <a:ext cx="9144000" cy="57300"/>
          </a:xfrm>
          <a:prstGeom prst="rect">
            <a:avLst/>
          </a:prstGeom>
          <a:solidFill>
            <a:srgbClr val="72A5A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60"/>
        <p:cNvGrpSpPr/>
        <p:nvPr/>
      </p:nvGrpSpPr>
      <p:grpSpPr>
        <a:xfrm>
          <a:off x="0" y="0"/>
          <a:ext cx="0" cy="0"/>
          <a:chOff x="0" y="0"/>
          <a:chExt cx="0" cy="0"/>
        </a:xfrm>
      </p:grpSpPr>
      <p:pic>
        <p:nvPicPr>
          <p:cNvPr id="161" name="Google Shape;161;p21"/>
          <p:cNvPicPr preferRelativeResize="0"/>
          <p:nvPr/>
        </p:nvPicPr>
        <p:blipFill>
          <a:blip r:embed="rId3">
            <a:alphaModFix/>
          </a:blip>
          <a:stretch>
            <a:fillRect/>
          </a:stretch>
        </p:blipFill>
        <p:spPr>
          <a:xfrm>
            <a:off x="0" y="0"/>
            <a:ext cx="9144000" cy="5143500"/>
          </a:xfrm>
          <a:prstGeom prst="rect">
            <a:avLst/>
          </a:prstGeom>
          <a:noFill/>
          <a:ln>
            <a:noFill/>
          </a:ln>
        </p:spPr>
      </p:pic>
      <p:pic>
        <p:nvPicPr>
          <p:cNvPr id="162" name="Google Shape;162;p21"/>
          <p:cNvPicPr preferRelativeResize="0"/>
          <p:nvPr/>
        </p:nvPicPr>
        <p:blipFill>
          <a:blip r:embed="rId4">
            <a:alphaModFix/>
          </a:blip>
          <a:stretch>
            <a:fillRect/>
          </a:stretch>
        </p:blipFill>
        <p:spPr>
          <a:xfrm>
            <a:off x="1285875" y="1143000"/>
            <a:ext cx="1905000" cy="1905000"/>
          </a:xfrm>
          <a:prstGeom prst="rect">
            <a:avLst/>
          </a:prstGeom>
          <a:noFill/>
          <a:ln>
            <a:noFill/>
          </a:ln>
        </p:spPr>
      </p:pic>
      <p:sp>
        <p:nvSpPr>
          <p:cNvPr id="163" name="Google Shape;163;p21"/>
          <p:cNvSpPr txBox="1"/>
          <p:nvPr/>
        </p:nvSpPr>
        <p:spPr>
          <a:xfrm>
            <a:off x="523875" y="2190750"/>
            <a:ext cx="8001000" cy="762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ja" sz="3800" b="1">
                <a:solidFill>
                  <a:srgbClr val="333333"/>
                </a:solidFill>
                <a:latin typeface="Noto Sans JP"/>
                <a:ea typeface="Noto Sans JP"/>
                <a:cs typeface="Noto Sans JP"/>
                <a:sym typeface="Noto Sans JP"/>
              </a:rPr>
              <a:t>3. 国の戦略</a:t>
            </a:r>
            <a:endParaRPr sz="3800" b="1">
              <a:solidFill>
                <a:srgbClr val="333333"/>
              </a:solidFill>
              <a:latin typeface="Noto Sans JP"/>
              <a:ea typeface="Noto Sans JP"/>
              <a:cs typeface="Noto Sans JP"/>
              <a:sym typeface="Noto Sans JP"/>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3194</Words>
  <Application>Microsoft Office PowerPoint</Application>
  <PresentationFormat>画面に合わせる (16:9)</PresentationFormat>
  <Paragraphs>203</Paragraphs>
  <Slides>20</Slides>
  <Notes>20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20</vt:i4>
      </vt:variant>
    </vt:vector>
  </HeadingPairs>
  <TitlesOfParts>
    <vt:vector size="23" baseType="lpstr">
      <vt:lpstr>Noto Sans JP</vt:lpstr>
      <vt:lpstr>Arial</vt:lpstr>
      <vt:lpstr>Simple Light</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江原 利成</cp:lastModifiedBy>
  <cp:revision>2</cp:revision>
  <dcterms:modified xsi:type="dcterms:W3CDTF">2025-11-20T10:29:13Z</dcterms:modified>
</cp:coreProperties>
</file>